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2" r:id="rId4"/>
  </p:sldMasterIdLst>
  <p:notesMasterIdLst>
    <p:notesMasterId r:id="rId15"/>
  </p:notesMasterIdLst>
  <p:handoutMasterIdLst>
    <p:handoutMasterId r:id="rId16"/>
  </p:handoutMasterIdLst>
  <p:sldIdLst>
    <p:sldId id="257" r:id="rId5"/>
    <p:sldId id="260" r:id="rId6"/>
    <p:sldId id="262" r:id="rId7"/>
    <p:sldId id="263" r:id="rId8"/>
    <p:sldId id="264" r:id="rId9"/>
    <p:sldId id="265" r:id="rId10"/>
    <p:sldId id="272" r:id="rId11"/>
    <p:sldId id="268" r:id="rId12"/>
    <p:sldId id="266" r:id="rId13"/>
    <p:sldId id="270" r:id="rId14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FFFF"/>
    <a:srgbClr val="1F21AC"/>
    <a:srgbClr val="191B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2430AD-B7BA-4A04-ADA1-42D3AA23062E}" v="1" dt="2025-01-14T12:03:50.0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6" autoAdjust="0"/>
    <p:restoredTop sz="96827" autoAdjust="0"/>
  </p:normalViewPr>
  <p:slideViewPr>
    <p:cSldViewPr snapToGrid="0">
      <p:cViewPr varScale="1">
        <p:scale>
          <a:sx n="134" d="100"/>
          <a:sy n="134" d="100"/>
        </p:scale>
        <p:origin x="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422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ulvio Frati" userId="a71edd4f-9020-4f4d-9858-097c93ae548f" providerId="ADAL" clId="{992430AD-B7BA-4A04-ADA1-42D3AA23062E}"/>
    <pc:docChg chg="undo custSel delSld modSld sldOrd">
      <pc:chgData name="Fulvio Frati" userId="a71edd4f-9020-4f4d-9858-097c93ae548f" providerId="ADAL" clId="{992430AD-B7BA-4A04-ADA1-42D3AA23062E}" dt="2025-01-21T08:54:48.598" v="1876" actId="20577"/>
      <pc:docMkLst>
        <pc:docMk/>
      </pc:docMkLst>
      <pc:sldChg chg="modSp mod">
        <pc:chgData name="Fulvio Frati" userId="a71edd4f-9020-4f4d-9858-097c93ae548f" providerId="ADAL" clId="{992430AD-B7BA-4A04-ADA1-42D3AA23062E}" dt="2025-01-14T12:03:58.859" v="1870" actId="20577"/>
        <pc:sldMkLst>
          <pc:docMk/>
          <pc:sldMk cId="2475805559" sldId="257"/>
        </pc:sldMkLst>
        <pc:spChg chg="mod">
          <ac:chgData name="Fulvio Frati" userId="a71edd4f-9020-4f4d-9858-097c93ae548f" providerId="ADAL" clId="{992430AD-B7BA-4A04-ADA1-42D3AA23062E}" dt="2025-01-14T12:03:58.859" v="1870" actId="20577"/>
          <ac:spMkLst>
            <pc:docMk/>
            <pc:sldMk cId="2475805559" sldId="257"/>
            <ac:spMk id="2" creationId="{1C21E816-31F5-48BB-BD02-D15F2F18B48A}"/>
          </ac:spMkLst>
        </pc:spChg>
      </pc:sldChg>
      <pc:sldChg chg="modSp mod">
        <pc:chgData name="Fulvio Frati" userId="a71edd4f-9020-4f4d-9858-097c93ae548f" providerId="ADAL" clId="{992430AD-B7BA-4A04-ADA1-42D3AA23062E}" dt="2025-01-14T09:24:02.949" v="1869" actId="122"/>
        <pc:sldMkLst>
          <pc:docMk/>
          <pc:sldMk cId="2144646824" sldId="260"/>
        </pc:sldMkLst>
        <pc:spChg chg="mod">
          <ac:chgData name="Fulvio Frati" userId="a71edd4f-9020-4f4d-9858-097c93ae548f" providerId="ADAL" clId="{992430AD-B7BA-4A04-ADA1-42D3AA23062E}" dt="2025-01-14T09:24:02.949" v="1869" actId="122"/>
          <ac:spMkLst>
            <pc:docMk/>
            <pc:sldMk cId="2144646824" sldId="260"/>
            <ac:spMk id="3" creationId="{D98A22F7-9C76-4872-B37A-009F28E9DBEF}"/>
          </ac:spMkLst>
        </pc:spChg>
      </pc:sldChg>
      <pc:sldChg chg="del">
        <pc:chgData name="Fulvio Frati" userId="a71edd4f-9020-4f4d-9858-097c93ae548f" providerId="ADAL" clId="{992430AD-B7BA-4A04-ADA1-42D3AA23062E}" dt="2025-01-14T08:16:06.243" v="42" actId="47"/>
        <pc:sldMkLst>
          <pc:docMk/>
          <pc:sldMk cId="2887800830" sldId="261"/>
        </pc:sldMkLst>
      </pc:sldChg>
      <pc:sldChg chg="modSp mod">
        <pc:chgData name="Fulvio Frati" userId="a71edd4f-9020-4f4d-9858-097c93ae548f" providerId="ADAL" clId="{992430AD-B7BA-4A04-ADA1-42D3AA23062E}" dt="2025-01-14T08:16:27.890" v="44" actId="113"/>
        <pc:sldMkLst>
          <pc:docMk/>
          <pc:sldMk cId="363577856" sldId="262"/>
        </pc:sldMkLst>
        <pc:spChg chg="mod">
          <ac:chgData name="Fulvio Frati" userId="a71edd4f-9020-4f4d-9858-097c93ae548f" providerId="ADAL" clId="{992430AD-B7BA-4A04-ADA1-42D3AA23062E}" dt="2025-01-14T08:16:27.890" v="44" actId="113"/>
          <ac:spMkLst>
            <pc:docMk/>
            <pc:sldMk cId="363577856" sldId="262"/>
            <ac:spMk id="3" creationId="{476E0ED1-BC30-441D-A8A9-A15C3C28C6BB}"/>
          </ac:spMkLst>
        </pc:spChg>
      </pc:sldChg>
      <pc:sldChg chg="modSp mod">
        <pc:chgData name="Fulvio Frati" userId="a71edd4f-9020-4f4d-9858-097c93ae548f" providerId="ADAL" clId="{992430AD-B7BA-4A04-ADA1-42D3AA23062E}" dt="2025-01-14T08:16:50.282" v="46" actId="113"/>
        <pc:sldMkLst>
          <pc:docMk/>
          <pc:sldMk cId="1817316317" sldId="263"/>
        </pc:sldMkLst>
        <pc:spChg chg="mod">
          <ac:chgData name="Fulvio Frati" userId="a71edd4f-9020-4f4d-9858-097c93ae548f" providerId="ADAL" clId="{992430AD-B7BA-4A04-ADA1-42D3AA23062E}" dt="2025-01-14T08:16:50.282" v="46" actId="113"/>
          <ac:spMkLst>
            <pc:docMk/>
            <pc:sldMk cId="1817316317" sldId="263"/>
            <ac:spMk id="3" creationId="{8A8F9E1B-B787-446E-8F13-2D52045CDC27}"/>
          </ac:spMkLst>
        </pc:spChg>
      </pc:sldChg>
      <pc:sldChg chg="modSp mod">
        <pc:chgData name="Fulvio Frati" userId="a71edd4f-9020-4f4d-9858-097c93ae548f" providerId="ADAL" clId="{992430AD-B7BA-4A04-ADA1-42D3AA23062E}" dt="2025-01-14T08:17:02.971" v="48" actId="113"/>
        <pc:sldMkLst>
          <pc:docMk/>
          <pc:sldMk cId="1426916013" sldId="264"/>
        </pc:sldMkLst>
        <pc:spChg chg="mod">
          <ac:chgData name="Fulvio Frati" userId="a71edd4f-9020-4f4d-9858-097c93ae548f" providerId="ADAL" clId="{992430AD-B7BA-4A04-ADA1-42D3AA23062E}" dt="2025-01-14T08:17:02.971" v="48" actId="113"/>
          <ac:spMkLst>
            <pc:docMk/>
            <pc:sldMk cId="1426916013" sldId="264"/>
            <ac:spMk id="3" creationId="{0E6C2C7E-B8CB-4074-A70B-0CE7F42652EE}"/>
          </ac:spMkLst>
        </pc:spChg>
      </pc:sldChg>
      <pc:sldChg chg="modSp mod">
        <pc:chgData name="Fulvio Frati" userId="a71edd4f-9020-4f4d-9858-097c93ae548f" providerId="ADAL" clId="{992430AD-B7BA-4A04-ADA1-42D3AA23062E}" dt="2025-01-14T08:17:40.023" v="70" actId="20577"/>
        <pc:sldMkLst>
          <pc:docMk/>
          <pc:sldMk cId="3586428599" sldId="265"/>
        </pc:sldMkLst>
        <pc:spChg chg="mod">
          <ac:chgData name="Fulvio Frati" userId="a71edd4f-9020-4f4d-9858-097c93ae548f" providerId="ADAL" clId="{992430AD-B7BA-4A04-ADA1-42D3AA23062E}" dt="2025-01-14T08:17:40.023" v="70" actId="20577"/>
          <ac:spMkLst>
            <pc:docMk/>
            <pc:sldMk cId="3586428599" sldId="265"/>
            <ac:spMk id="2" creationId="{0DF5A66A-781D-4678-9902-81E25EBD4404}"/>
          </ac:spMkLst>
        </pc:spChg>
      </pc:sldChg>
      <pc:sldChg chg="modSp mod ord">
        <pc:chgData name="Fulvio Frati" userId="a71edd4f-9020-4f4d-9858-097c93ae548f" providerId="ADAL" clId="{992430AD-B7BA-4A04-ADA1-42D3AA23062E}" dt="2025-01-21T08:54:48.598" v="1876" actId="20577"/>
        <pc:sldMkLst>
          <pc:docMk/>
          <pc:sldMk cId="138871844" sldId="266"/>
        </pc:sldMkLst>
        <pc:spChg chg="mod">
          <ac:chgData name="Fulvio Frati" userId="a71edd4f-9020-4f4d-9858-097c93ae548f" providerId="ADAL" clId="{992430AD-B7BA-4A04-ADA1-42D3AA23062E}" dt="2025-01-21T08:54:48.598" v="1876" actId="20577"/>
          <ac:spMkLst>
            <pc:docMk/>
            <pc:sldMk cId="138871844" sldId="266"/>
            <ac:spMk id="3" creationId="{E3EFAA9D-9B87-49F9-BFA9-6E31CEFD60AB}"/>
          </ac:spMkLst>
        </pc:spChg>
      </pc:sldChg>
      <pc:sldChg chg="del">
        <pc:chgData name="Fulvio Frati" userId="a71edd4f-9020-4f4d-9858-097c93ae548f" providerId="ADAL" clId="{992430AD-B7BA-4A04-ADA1-42D3AA23062E}" dt="2025-01-14T08:23:55.175" v="161" actId="47"/>
        <pc:sldMkLst>
          <pc:docMk/>
          <pc:sldMk cId="4182989227" sldId="267"/>
        </pc:sldMkLst>
      </pc:sldChg>
      <pc:sldChg chg="modSp mod">
        <pc:chgData name="Fulvio Frati" userId="a71edd4f-9020-4f4d-9858-097c93ae548f" providerId="ADAL" clId="{992430AD-B7BA-4A04-ADA1-42D3AA23062E}" dt="2025-01-14T08:52:52.969" v="1507" actId="115"/>
        <pc:sldMkLst>
          <pc:docMk/>
          <pc:sldMk cId="407728213" sldId="268"/>
        </pc:sldMkLst>
        <pc:spChg chg="mod">
          <ac:chgData name="Fulvio Frati" userId="a71edd4f-9020-4f4d-9858-097c93ae548f" providerId="ADAL" clId="{992430AD-B7BA-4A04-ADA1-42D3AA23062E}" dt="2025-01-14T08:52:52.969" v="1507" actId="115"/>
          <ac:spMkLst>
            <pc:docMk/>
            <pc:sldMk cId="407728213" sldId="268"/>
            <ac:spMk id="3" creationId="{444193E6-8590-40E7-8CFD-D04C275185A2}"/>
          </ac:spMkLst>
        </pc:spChg>
      </pc:sldChg>
      <pc:sldChg chg="del">
        <pc:chgData name="Fulvio Frati" userId="a71edd4f-9020-4f4d-9858-097c93ae548f" providerId="ADAL" clId="{992430AD-B7BA-4A04-ADA1-42D3AA23062E}" dt="2025-01-14T08:24:50.401" v="182" actId="47"/>
        <pc:sldMkLst>
          <pc:docMk/>
          <pc:sldMk cId="1231663931" sldId="269"/>
        </pc:sldMkLst>
      </pc:sldChg>
      <pc:sldChg chg="modSp mod">
        <pc:chgData name="Fulvio Frati" userId="a71edd4f-9020-4f4d-9858-097c93ae548f" providerId="ADAL" clId="{992430AD-B7BA-4A04-ADA1-42D3AA23062E}" dt="2025-01-14T12:45:09.445" v="1871" actId="20577"/>
        <pc:sldMkLst>
          <pc:docMk/>
          <pc:sldMk cId="715893267" sldId="270"/>
        </pc:sldMkLst>
        <pc:spChg chg="mod">
          <ac:chgData name="Fulvio Frati" userId="a71edd4f-9020-4f4d-9858-097c93ae548f" providerId="ADAL" clId="{992430AD-B7BA-4A04-ADA1-42D3AA23062E}" dt="2025-01-14T12:45:09.445" v="1871" actId="20577"/>
          <ac:spMkLst>
            <pc:docMk/>
            <pc:sldMk cId="715893267" sldId="270"/>
            <ac:spMk id="3" creationId="{89819528-A0C9-43DC-B91C-8C1C4F50C0D8}"/>
          </ac:spMkLst>
        </pc:spChg>
      </pc:sldChg>
      <pc:sldChg chg="del">
        <pc:chgData name="Fulvio Frati" userId="a71edd4f-9020-4f4d-9858-097c93ae548f" providerId="ADAL" clId="{992430AD-B7BA-4A04-ADA1-42D3AA23062E}" dt="2025-01-14T08:51:45.782" v="1399" actId="47"/>
        <pc:sldMkLst>
          <pc:docMk/>
          <pc:sldMk cId="2242382041" sldId="271"/>
        </pc:sldMkLst>
      </pc:sldChg>
      <pc:sldChg chg="addSp delSp modSp mod">
        <pc:chgData name="Fulvio Frati" userId="a71edd4f-9020-4f4d-9858-097c93ae548f" providerId="ADAL" clId="{992430AD-B7BA-4A04-ADA1-42D3AA23062E}" dt="2025-01-14T08:19:10.040" v="94" actId="692"/>
        <pc:sldMkLst>
          <pc:docMk/>
          <pc:sldMk cId="2443956234" sldId="272"/>
        </pc:sldMkLst>
        <pc:cxnChg chg="add mod">
          <ac:chgData name="Fulvio Frati" userId="a71edd4f-9020-4f4d-9858-097c93ae548f" providerId="ADAL" clId="{992430AD-B7BA-4A04-ADA1-42D3AA23062E}" dt="2025-01-14T08:19:10.040" v="94" actId="692"/>
          <ac:cxnSpMkLst>
            <pc:docMk/>
            <pc:sldMk cId="2443956234" sldId="272"/>
            <ac:cxnSpMk id="13" creationId="{96852B8F-CBBE-6574-B1EB-7ABDD83838EA}"/>
          </ac:cxnSpMkLst>
        </pc:cxnChg>
      </pc:sldChg>
    </pc:docChg>
  </pc:docChgLst>
  <pc:docChgLst>
    <pc:chgData name="Fulvio Frati" userId="a71edd4f-9020-4f4d-9858-097c93ae548f" providerId="ADAL" clId="{61300CF9-00B8-4000-B279-1E4A0F6EF7D0}"/>
    <pc:docChg chg="undo custSel addSld delSld modSld sldOrd">
      <pc:chgData name="Fulvio Frati" userId="a71edd4f-9020-4f4d-9858-097c93ae548f" providerId="ADAL" clId="{61300CF9-00B8-4000-B279-1E4A0F6EF7D0}" dt="2024-02-27T11:57:28.155" v="4622" actId="1076"/>
      <pc:docMkLst>
        <pc:docMk/>
      </pc:docMkLst>
      <pc:sldChg chg="modSp">
        <pc:chgData name="Fulvio Frati" userId="a71edd4f-9020-4f4d-9858-097c93ae548f" providerId="ADAL" clId="{61300CF9-00B8-4000-B279-1E4A0F6EF7D0}" dt="2024-02-22T13:42:41.601" v="1266" actId="20577"/>
        <pc:sldMkLst>
          <pc:docMk/>
          <pc:sldMk cId="2475805559" sldId="257"/>
        </pc:sldMkLst>
      </pc:sldChg>
      <pc:sldChg chg="modSp">
        <pc:chgData name="Fulvio Frati" userId="a71edd4f-9020-4f4d-9858-097c93ae548f" providerId="ADAL" clId="{61300CF9-00B8-4000-B279-1E4A0F6EF7D0}" dt="2024-02-23T13:07:09.549" v="4046" actId="20577"/>
        <pc:sldMkLst>
          <pc:docMk/>
          <pc:sldMk cId="2144646824" sldId="260"/>
        </pc:sldMkLst>
      </pc:sldChg>
      <pc:sldChg chg="modSp add">
        <pc:chgData name="Fulvio Frati" userId="a71edd4f-9020-4f4d-9858-097c93ae548f" providerId="ADAL" clId="{61300CF9-00B8-4000-B279-1E4A0F6EF7D0}" dt="2024-02-23T13:07:26.084" v="4049" actId="20577"/>
        <pc:sldMkLst>
          <pc:docMk/>
          <pc:sldMk cId="2887800830" sldId="261"/>
        </pc:sldMkLst>
      </pc:sldChg>
      <pc:sldChg chg="modSp add">
        <pc:chgData name="Fulvio Frati" userId="a71edd4f-9020-4f4d-9858-097c93ae548f" providerId="ADAL" clId="{61300CF9-00B8-4000-B279-1E4A0F6EF7D0}" dt="2024-02-23T13:07:34.917" v="4050" actId="20577"/>
        <pc:sldMkLst>
          <pc:docMk/>
          <pc:sldMk cId="363577856" sldId="262"/>
        </pc:sldMkLst>
      </pc:sldChg>
      <pc:sldChg chg="modSp add">
        <pc:chgData name="Fulvio Frati" userId="a71edd4f-9020-4f4d-9858-097c93ae548f" providerId="ADAL" clId="{61300CF9-00B8-4000-B279-1E4A0F6EF7D0}" dt="2024-02-23T13:07:46.071" v="4054" actId="113"/>
        <pc:sldMkLst>
          <pc:docMk/>
          <pc:sldMk cId="1817316317" sldId="263"/>
        </pc:sldMkLst>
      </pc:sldChg>
      <pc:sldChg chg="modSp add">
        <pc:chgData name="Fulvio Frati" userId="a71edd4f-9020-4f4d-9858-097c93ae548f" providerId="ADAL" clId="{61300CF9-00B8-4000-B279-1E4A0F6EF7D0}" dt="2024-02-23T13:08:01.168" v="4064" actId="113"/>
        <pc:sldMkLst>
          <pc:docMk/>
          <pc:sldMk cId="1426916013" sldId="264"/>
        </pc:sldMkLst>
      </pc:sldChg>
      <pc:sldChg chg="addSp delSp modSp add">
        <pc:chgData name="Fulvio Frati" userId="a71edd4f-9020-4f4d-9858-097c93ae548f" providerId="ADAL" clId="{61300CF9-00B8-4000-B279-1E4A0F6EF7D0}" dt="2024-02-22T14:44:26.134" v="1537" actId="14100"/>
        <pc:sldMkLst>
          <pc:docMk/>
          <pc:sldMk cId="3586428599" sldId="265"/>
        </pc:sldMkLst>
      </pc:sldChg>
      <pc:sldChg chg="modSp add">
        <pc:chgData name="Fulvio Frati" userId="a71edd4f-9020-4f4d-9858-097c93ae548f" providerId="ADAL" clId="{61300CF9-00B8-4000-B279-1E4A0F6EF7D0}" dt="2024-02-27T11:53:25.257" v="4562" actId="20577"/>
        <pc:sldMkLst>
          <pc:docMk/>
          <pc:sldMk cId="138871844" sldId="266"/>
        </pc:sldMkLst>
      </pc:sldChg>
      <pc:sldChg chg="modSp add ord">
        <pc:chgData name="Fulvio Frati" userId="a71edd4f-9020-4f4d-9858-097c93ae548f" providerId="ADAL" clId="{61300CF9-00B8-4000-B279-1E4A0F6EF7D0}" dt="2024-02-27T11:56:31.754" v="4619"/>
        <pc:sldMkLst>
          <pc:docMk/>
          <pc:sldMk cId="4182989227" sldId="267"/>
        </pc:sldMkLst>
      </pc:sldChg>
      <pc:sldChg chg="modSp add">
        <pc:chgData name="Fulvio Frati" userId="a71edd4f-9020-4f4d-9858-097c93ae548f" providerId="ADAL" clId="{61300CF9-00B8-4000-B279-1E4A0F6EF7D0}" dt="2024-02-22T15:11:02.259" v="3205" actId="20577"/>
        <pc:sldMkLst>
          <pc:docMk/>
          <pc:sldMk cId="407728213" sldId="268"/>
        </pc:sldMkLst>
      </pc:sldChg>
      <pc:sldChg chg="addSp modSp add">
        <pc:chgData name="Fulvio Frati" userId="a71edd4f-9020-4f4d-9858-097c93ae548f" providerId="ADAL" clId="{61300CF9-00B8-4000-B279-1E4A0F6EF7D0}" dt="2024-02-27T11:56:18.049" v="4618" actId="1076"/>
        <pc:sldMkLst>
          <pc:docMk/>
          <pc:sldMk cId="1231663931" sldId="269"/>
        </pc:sldMkLst>
      </pc:sldChg>
      <pc:sldChg chg="modSp add">
        <pc:chgData name="Fulvio Frati" userId="a71edd4f-9020-4f4d-9858-097c93ae548f" providerId="ADAL" clId="{61300CF9-00B8-4000-B279-1E4A0F6EF7D0}" dt="2024-02-27T11:56:58.316" v="4621" actId="6549"/>
        <pc:sldMkLst>
          <pc:docMk/>
          <pc:sldMk cId="715893267" sldId="270"/>
        </pc:sldMkLst>
      </pc:sldChg>
      <pc:sldChg chg="addSp delSp modSp add">
        <pc:chgData name="Fulvio Frati" userId="a71edd4f-9020-4f4d-9858-097c93ae548f" providerId="ADAL" clId="{61300CF9-00B8-4000-B279-1E4A0F6EF7D0}" dt="2024-02-27T11:57:28.155" v="4622" actId="1076"/>
        <pc:sldMkLst>
          <pc:docMk/>
          <pc:sldMk cId="2242382041" sldId="271"/>
        </pc:sldMkLst>
      </pc:sldChg>
      <pc:sldChg chg="addSp delSp modSp add">
        <pc:chgData name="Fulvio Frati" userId="a71edd4f-9020-4f4d-9858-097c93ae548f" providerId="ADAL" clId="{61300CF9-00B8-4000-B279-1E4A0F6EF7D0}" dt="2024-02-27T11:52:29.320" v="4553" actId="313"/>
        <pc:sldMkLst>
          <pc:docMk/>
          <pc:sldMk cId="2443956234" sldId="27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373AD2F-72CA-4BDC-BB9A-91259FF4ACFA}" type="datetime1">
              <a:rPr lang="it-IT" smtClean="0"/>
              <a:t>21/01/2025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CD6F828-8DDA-488E-961D-52742585AA15}" type="datetime1">
              <a:rPr lang="it-IT" smtClean="0"/>
              <a:t>21/01/2025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"/>
              <a:t>Fare clic per modificare gli stili del testo dello schema</a:t>
            </a:r>
            <a:endParaRPr lang="en-US"/>
          </a:p>
          <a:p>
            <a:pPr lvl="1" rtl="0"/>
            <a:r>
              <a:rPr lang="it"/>
              <a:t>Secondo livello</a:t>
            </a:r>
          </a:p>
          <a:p>
            <a:pPr lvl="2" rtl="0"/>
            <a:r>
              <a:rPr lang="it"/>
              <a:t>Terzo livello</a:t>
            </a:r>
          </a:p>
          <a:p>
            <a:pPr lvl="3" rtl="0"/>
            <a:r>
              <a:rPr lang="it"/>
              <a:t>Quarto livello</a:t>
            </a:r>
          </a:p>
          <a:p>
            <a:pPr lvl="4" rtl="0"/>
            <a:r>
              <a:rPr lang="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8" name="Segnaposto data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5525848-E72E-4BB6-88B0-2C7B39377535}" type="datetime1">
              <a:rPr lang="it-IT" smtClean="0"/>
              <a:t>21/01/2025</a:t>
            </a:fld>
            <a:endParaRPr lang="en-US" dirty="0"/>
          </a:p>
        </p:txBody>
      </p:sp>
      <p:sp>
        <p:nvSpPr>
          <p:cNvPr id="9" name="Segnaposto piè di pagina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/>
              <a:t>GM - 14 January 2025</a:t>
            </a:r>
            <a:endParaRPr lang="en-US" dirty="0"/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565083"/>
          </a:xfrm>
        </p:spPr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1192" y="1530626"/>
            <a:ext cx="11029615" cy="4444724"/>
          </a:xfrm>
        </p:spPr>
        <p:txBody>
          <a:bodyPr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Segnaposto data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7AEB9E7-3CFA-444C-9900-0BE298336243}" type="datetime1">
              <a:rPr lang="it-IT" smtClean="0"/>
              <a:t>21/01/2025</a:t>
            </a:fld>
            <a:endParaRPr lang="en-US" dirty="0"/>
          </a:p>
        </p:txBody>
      </p:sp>
      <p:sp>
        <p:nvSpPr>
          <p:cNvPr id="9" name="Segnaposto piè di pagina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/>
              <a:t>GM - 14 January 2025</a:t>
            </a:r>
            <a:endParaRPr lang="en-US" dirty="0"/>
          </a:p>
        </p:txBody>
      </p:sp>
      <p:pic>
        <p:nvPicPr>
          <p:cNvPr id="4" name="Picture 2" descr="RISE">
            <a:extLst>
              <a:ext uri="{FF2B5EF4-FFF2-40B4-BE49-F238E27FC236}">
                <a16:creationId xmlns:a16="http://schemas.microsoft.com/office/drawing/2014/main" id="{4E31D6FC-314E-4E00-8655-9D52BFB7802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07" r="36316"/>
          <a:stretch/>
        </p:blipFill>
        <p:spPr bwMode="auto">
          <a:xfrm>
            <a:off x="8417900" y="716587"/>
            <a:ext cx="3876476" cy="5707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19C60C-D748-41F4-BD05-2A178A420C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1192" y="1569191"/>
            <a:ext cx="11029616" cy="1023652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rgbClr val="1F21AC"/>
                </a:solidFill>
              </a:defRPr>
            </a:lvl1pPr>
          </a:lstStyle>
          <a:p>
            <a:r>
              <a:rPr lang="it-IT" dirty="0"/>
              <a:t>Thank </a:t>
            </a:r>
            <a:r>
              <a:rPr lang="it-IT" dirty="0" err="1"/>
              <a:t>You</a:t>
            </a:r>
            <a:endParaRPr lang="it-IT" dirty="0"/>
          </a:p>
        </p:txBody>
      </p:sp>
      <p:pic>
        <p:nvPicPr>
          <p:cNvPr id="7" name="Immagine 6" descr="Immagine che contiene testo&#10;&#10;Descrizione generata automaticamente">
            <a:extLst>
              <a:ext uri="{FF2B5EF4-FFF2-40B4-BE49-F238E27FC236}">
                <a16:creationId xmlns:a16="http://schemas.microsoft.com/office/drawing/2014/main" id="{B337DF62-E1BB-41D5-98E3-90214277AE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192" y="3218464"/>
            <a:ext cx="2269217" cy="900000"/>
          </a:xfrm>
          <a:prstGeom prst="rect">
            <a:avLst/>
          </a:prstGeom>
        </p:spPr>
      </p:pic>
      <p:pic>
        <p:nvPicPr>
          <p:cNvPr id="2050" name="Picture 2" descr="SPHYNX Technology Solutions -">
            <a:extLst>
              <a:ext uri="{FF2B5EF4-FFF2-40B4-BE49-F238E27FC236}">
                <a16:creationId xmlns:a16="http://schemas.microsoft.com/office/drawing/2014/main" id="{BC994A0A-5D36-4C96-BAD9-0D75FBB666F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681" y="3166669"/>
            <a:ext cx="1989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yprus University of Technology - Wikipedia">
            <a:extLst>
              <a:ext uri="{FF2B5EF4-FFF2-40B4-BE49-F238E27FC236}">
                <a16:creationId xmlns:a16="http://schemas.microsoft.com/office/drawing/2014/main" id="{6C53235C-5E15-4283-98DA-E3D01BC4EAF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2823" y="3057352"/>
            <a:ext cx="2241245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ΠΑΓΝΗ">
            <a:extLst>
              <a:ext uri="{FF2B5EF4-FFF2-40B4-BE49-F238E27FC236}">
                <a16:creationId xmlns:a16="http://schemas.microsoft.com/office/drawing/2014/main" id="{19731BE5-5083-4044-8070-B4801F9DFA3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358" y="4582974"/>
            <a:ext cx="1016883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University of Patras |">
            <a:extLst>
              <a:ext uri="{FF2B5EF4-FFF2-40B4-BE49-F238E27FC236}">
                <a16:creationId xmlns:a16="http://schemas.microsoft.com/office/drawing/2014/main" id="{B76FCE33-4C90-464A-918C-0B9000A1B80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181" y="4582974"/>
            <a:ext cx="225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RISE">
            <a:extLst>
              <a:ext uri="{FF2B5EF4-FFF2-40B4-BE49-F238E27FC236}">
                <a16:creationId xmlns:a16="http://schemas.microsoft.com/office/drawing/2014/main" id="{5EC4E17A-6D83-4088-B786-E2762874283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7">
            <a:duotone>
              <a:schemeClr val="accent2">
                <a:shade val="45000"/>
                <a:satMod val="135000"/>
              </a:schemeClr>
              <a:prstClr val="white"/>
            </a:duotone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07" r="36316"/>
          <a:stretch/>
        </p:blipFill>
        <p:spPr bwMode="auto">
          <a:xfrm>
            <a:off x="8417900" y="716587"/>
            <a:ext cx="3876476" cy="5707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>
            <a:extLst>
              <a:ext uri="{FF2B5EF4-FFF2-40B4-BE49-F238E27FC236}">
                <a16:creationId xmlns:a16="http://schemas.microsoft.com/office/drawing/2014/main" id="{AC992493-E220-46F4-9E20-F11BAB85EE8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3445" y="4582974"/>
            <a:ext cx="180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9562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54064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n-GB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81192" y="1434518"/>
            <a:ext cx="11029616" cy="45535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 rtl="0"/>
            <a:r>
              <a:rPr lang="en-GB" noProof="0"/>
              <a:t>Fare clic per modificare gli stili del testo dello schema</a:t>
            </a:r>
          </a:p>
          <a:p>
            <a:pPr lvl="1" rtl="0"/>
            <a:r>
              <a:rPr lang="en-GB" noProof="0"/>
              <a:t>Secondo livello</a:t>
            </a:r>
          </a:p>
          <a:p>
            <a:pPr lvl="2" rtl="0"/>
            <a:r>
              <a:rPr lang="en-GB" noProof="0"/>
              <a:t>Terzo livello</a:t>
            </a:r>
          </a:p>
          <a:p>
            <a:pPr lvl="3" rtl="0"/>
            <a:r>
              <a:rPr lang="en-GB" noProof="0"/>
              <a:t>Quarto livello</a:t>
            </a:r>
          </a:p>
          <a:p>
            <a:pPr lvl="4" rtl="0"/>
            <a:r>
              <a:rPr lang="en-GB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679ECAAB-A517-4E64-B7C0-E6B424931069}" type="datetime1">
              <a:rPr lang="it-IT" smtClean="0"/>
              <a:t>21/01/2025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15360" y="6423914"/>
            <a:ext cx="51830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en-US"/>
              <a:t>GM - 14 January 2025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9" name="Rettangolo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ttangolo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ttangolo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4191D779-B914-4895-AF3E-35351B8E744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64" y="6246237"/>
            <a:ext cx="1790122" cy="566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</p:sldLayoutIdLst>
  <p:hf hd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ttangolo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6531" y="2576589"/>
            <a:ext cx="10993549" cy="1475013"/>
          </a:xfrm>
        </p:spPr>
        <p:txBody>
          <a:bodyPr rtlCol="0">
            <a:normAutofit/>
          </a:bodyPr>
          <a:lstStyle/>
          <a:p>
            <a:pPr rtl="0"/>
            <a:r>
              <a:rPr lang="en-GB" b="1" dirty="0"/>
              <a:t>Last Mile</a:t>
            </a:r>
            <a:br>
              <a:rPr lang="en-GB" dirty="0"/>
            </a:br>
            <a:r>
              <a:rPr lang="en-GB" sz="2400" i="1" dirty="0"/>
              <a:t>General meeting – January 14, 2025</a:t>
            </a:r>
            <a:endParaRPr lang="en-GB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6534" y="4442605"/>
            <a:ext cx="10993546" cy="468233"/>
          </a:xfrm>
        </p:spPr>
        <p:txBody>
          <a:bodyPr rtlCol="0">
            <a:normAutofit/>
          </a:bodyPr>
          <a:lstStyle/>
          <a:p>
            <a:pPr rtl="0"/>
            <a:r>
              <a:rPr lang="en-GB" dirty="0" err="1">
                <a:solidFill>
                  <a:srgbClr val="191BA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Università</a:t>
            </a:r>
            <a:r>
              <a:rPr lang="en-GB" dirty="0">
                <a:solidFill>
                  <a:srgbClr val="191BA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solidFill>
                  <a:srgbClr val="191BA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degli</a:t>
            </a:r>
            <a:r>
              <a:rPr lang="en-GB" dirty="0">
                <a:solidFill>
                  <a:srgbClr val="191BA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solidFill>
                  <a:srgbClr val="191BA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studi</a:t>
            </a:r>
            <a:r>
              <a:rPr lang="en-GB" dirty="0">
                <a:solidFill>
                  <a:srgbClr val="191BA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 Milano (</a:t>
            </a:r>
            <a:r>
              <a:rPr lang="en-GB" dirty="0" err="1">
                <a:solidFill>
                  <a:srgbClr val="191BA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umil</a:t>
            </a:r>
            <a:r>
              <a:rPr lang="en-GB" dirty="0">
                <a:solidFill>
                  <a:srgbClr val="191BA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D26DB67-9E78-457F-A1BC-B6212620FE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32" y="5445832"/>
            <a:ext cx="4077523" cy="1291130"/>
          </a:xfrm>
          <a:prstGeom prst="rect">
            <a:avLst/>
          </a:prstGeom>
        </p:spPr>
      </p:pic>
      <p:pic>
        <p:nvPicPr>
          <p:cNvPr id="1026" name="Picture 2" descr="RISE">
            <a:extLst>
              <a:ext uri="{FF2B5EF4-FFF2-40B4-BE49-F238E27FC236}">
                <a16:creationId xmlns:a16="http://schemas.microsoft.com/office/drawing/2014/main" id="{0E6B2EA4-C580-4901-A000-552F988C0A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07" r="36316"/>
          <a:stretch/>
        </p:blipFill>
        <p:spPr bwMode="auto">
          <a:xfrm>
            <a:off x="8740921" y="716587"/>
            <a:ext cx="3142449" cy="4626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port | Supporting fair play and cooperation in sport">
            <a:extLst>
              <a:ext uri="{FF2B5EF4-FFF2-40B4-BE49-F238E27FC236}">
                <a16:creationId xmlns:a16="http://schemas.microsoft.com/office/drawing/2014/main" id="{5E5A623F-8E45-46FE-8DE6-5663CFA566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3391" y="5926880"/>
            <a:ext cx="2847431" cy="70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BDA5A-EB3A-49D9-93C0-BD9D56B74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WP5 Upcoming deliverables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19528-A0C9-43DC-B91C-8C1C4F50C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24000" lvl="1" indent="0">
              <a:buNone/>
            </a:pPr>
            <a:endParaRPr lang="en-US" dirty="0"/>
          </a:p>
          <a:p>
            <a:r>
              <a:rPr lang="it-IT" dirty="0"/>
              <a:t>D5.4 </a:t>
            </a:r>
            <a:r>
              <a:rPr lang="en-US" dirty="0"/>
              <a:t>Final Prototype of integrated AERAS platform </a:t>
            </a:r>
            <a:r>
              <a:rPr lang="en-US" b="1" dirty="0"/>
              <a:t>M66 </a:t>
            </a:r>
            <a:r>
              <a:rPr lang="en-US" dirty="0"/>
              <a:t>– Leader </a:t>
            </a:r>
            <a:r>
              <a:rPr lang="en-US" b="1" dirty="0"/>
              <a:t>TRID</a:t>
            </a:r>
          </a:p>
          <a:p>
            <a:pPr marL="0" indent="0">
              <a:buNone/>
            </a:pPr>
            <a:r>
              <a:rPr lang="en-US" b="1" dirty="0"/>
              <a:t>Focus on:</a:t>
            </a:r>
          </a:p>
          <a:p>
            <a:pPr lvl="1"/>
            <a:r>
              <a:rPr lang="en-US" dirty="0"/>
              <a:t>Report on the final version of the integration AERAS platform </a:t>
            </a:r>
          </a:p>
          <a:p>
            <a:pPr lvl="1"/>
            <a:r>
              <a:rPr lang="en-US" dirty="0"/>
              <a:t>Quality assurance and technical testing: some test cases should be defined and applied</a:t>
            </a:r>
          </a:p>
          <a:p>
            <a:pPr lvl="1"/>
            <a:r>
              <a:rPr lang="en-US" b="1" u="sng" dirty="0"/>
              <a:t>All partners involved in development and deployment will contribute</a:t>
            </a:r>
          </a:p>
          <a:p>
            <a:pPr marL="324000" lvl="1" indent="0">
              <a:buNone/>
            </a:pPr>
            <a:endParaRPr lang="en-US" b="1" dirty="0"/>
          </a:p>
          <a:p>
            <a:r>
              <a:rPr lang="it-IT" dirty="0"/>
              <a:t>D5.5 AERAS </a:t>
            </a:r>
            <a:r>
              <a:rPr lang="it-IT" dirty="0" err="1"/>
              <a:t>final</a:t>
            </a:r>
            <a:r>
              <a:rPr lang="it-IT" dirty="0"/>
              <a:t> </a:t>
            </a:r>
            <a:r>
              <a:rPr lang="it-IT" dirty="0" err="1"/>
              <a:t>prototype</a:t>
            </a:r>
            <a:r>
              <a:rPr lang="it-IT" dirty="0"/>
              <a:t> pilot </a:t>
            </a:r>
            <a:r>
              <a:rPr lang="it-IT" dirty="0" err="1"/>
              <a:t>validation</a:t>
            </a:r>
            <a:r>
              <a:rPr lang="it-IT" dirty="0"/>
              <a:t> report </a:t>
            </a:r>
            <a:r>
              <a:rPr lang="it-IT" b="1" dirty="0"/>
              <a:t>M66 </a:t>
            </a:r>
            <a:r>
              <a:rPr lang="it-IT" dirty="0"/>
              <a:t>– Leader </a:t>
            </a:r>
            <a:r>
              <a:rPr lang="it-IT" b="1" dirty="0"/>
              <a:t>PAGNI</a:t>
            </a:r>
          </a:p>
          <a:p>
            <a:pPr marL="0" indent="0">
              <a:buNone/>
            </a:pPr>
            <a:r>
              <a:rPr lang="it-IT" b="1" dirty="0"/>
              <a:t>Focus on:</a:t>
            </a:r>
          </a:p>
          <a:p>
            <a:pPr lvl="1"/>
            <a:r>
              <a:rPr lang="it-IT" dirty="0"/>
              <a:t>UPAT and PAGNI </a:t>
            </a:r>
            <a:r>
              <a:rPr lang="it-IT" dirty="0" err="1"/>
              <a:t>will</a:t>
            </a:r>
            <a:r>
              <a:rPr lang="it-IT" dirty="0"/>
              <a:t> report about the </a:t>
            </a:r>
            <a:r>
              <a:rPr lang="it-IT" dirty="0" err="1"/>
              <a:t>execution</a:t>
            </a:r>
            <a:r>
              <a:rPr lang="it-IT" dirty="0"/>
              <a:t> of the training: people </a:t>
            </a:r>
            <a:r>
              <a:rPr lang="it-IT" dirty="0" err="1"/>
              <a:t>involved</a:t>
            </a:r>
            <a:r>
              <a:rPr lang="it-IT" dirty="0"/>
              <a:t>, number of trainings </a:t>
            </a:r>
            <a:r>
              <a:rPr lang="it-IT" dirty="0" err="1"/>
              <a:t>executed</a:t>
            </a:r>
            <a:r>
              <a:rPr lang="it-IT" dirty="0"/>
              <a:t>, </a:t>
            </a:r>
            <a:r>
              <a:rPr lang="it-IT" dirty="0" err="1"/>
              <a:t>results</a:t>
            </a:r>
            <a:r>
              <a:rPr lang="it-IT" dirty="0"/>
              <a:t> of the training activities (</a:t>
            </a:r>
            <a:r>
              <a:rPr lang="it-IT" dirty="0" err="1"/>
              <a:t>aggregated</a:t>
            </a:r>
            <a:r>
              <a:rPr lang="it-IT" dirty="0"/>
              <a:t> data)</a:t>
            </a:r>
          </a:p>
          <a:p>
            <a:pPr lvl="1"/>
            <a:r>
              <a:rPr lang="it-IT" b="1" u="sng" dirty="0" err="1"/>
              <a:t>Both</a:t>
            </a:r>
            <a:r>
              <a:rPr lang="it-IT" b="1" u="sng" dirty="0"/>
              <a:t> </a:t>
            </a:r>
            <a:r>
              <a:rPr lang="it-IT" b="1" u="sng" dirty="0" err="1"/>
              <a:t>pilots</a:t>
            </a:r>
            <a:r>
              <a:rPr lang="it-IT" b="1" u="sng" dirty="0"/>
              <a:t> </a:t>
            </a:r>
            <a:r>
              <a:rPr lang="it-IT" b="1" u="sng" dirty="0" err="1"/>
              <a:t>will</a:t>
            </a:r>
            <a:r>
              <a:rPr lang="it-IT" b="1" u="sng" dirty="0"/>
              <a:t> </a:t>
            </a:r>
            <a:r>
              <a:rPr lang="it-IT" b="1" u="sng" dirty="0" err="1"/>
              <a:t>contribute</a:t>
            </a:r>
            <a:r>
              <a:rPr lang="it-IT" b="1" u="sng" dirty="0"/>
              <a:t> to the deliverable</a:t>
            </a:r>
          </a:p>
          <a:p>
            <a:pPr lvl="1"/>
            <a:endParaRPr lang="it-IT" dirty="0"/>
          </a:p>
          <a:p>
            <a:r>
              <a:rPr lang="it-IT" dirty="0"/>
              <a:t>D5.6 </a:t>
            </a:r>
            <a:r>
              <a:rPr lang="it-IT" dirty="0" err="1"/>
              <a:t>Final</a:t>
            </a:r>
            <a:r>
              <a:rPr lang="it-IT" dirty="0"/>
              <a:t> AERAS </a:t>
            </a:r>
            <a:r>
              <a:rPr lang="it-IT" dirty="0" err="1"/>
              <a:t>evaluation</a:t>
            </a:r>
            <a:r>
              <a:rPr lang="it-IT" dirty="0"/>
              <a:t> report </a:t>
            </a:r>
            <a:r>
              <a:rPr lang="it-IT" b="1" dirty="0"/>
              <a:t>M66 </a:t>
            </a:r>
            <a:r>
              <a:rPr lang="it-IT" dirty="0"/>
              <a:t>– Leader </a:t>
            </a:r>
            <a:r>
              <a:rPr lang="it-IT" b="1" dirty="0"/>
              <a:t>UMIL</a:t>
            </a:r>
          </a:p>
          <a:p>
            <a:pPr marL="0" indent="0">
              <a:buNone/>
            </a:pPr>
            <a:r>
              <a:rPr lang="it-IT" b="1" dirty="0"/>
              <a:t>Focus on:</a:t>
            </a:r>
          </a:p>
          <a:p>
            <a:pPr lvl="1"/>
            <a:r>
              <a:rPr lang="en-US" dirty="0"/>
              <a:t>Extension the results of the individual pilot evaluations D5.5 with cross-cutting issues, trends and effectiveness results, </a:t>
            </a:r>
          </a:p>
          <a:p>
            <a:pPr lvl="1"/>
            <a:r>
              <a:rPr lang="en-US" dirty="0"/>
              <a:t>Discuss the applicability of the solution to different critical domains</a:t>
            </a:r>
          </a:p>
          <a:p>
            <a:pPr lvl="1"/>
            <a:r>
              <a:rPr lang="en-US" b="1" u="sng" dirty="0"/>
              <a:t>All partners will contribute to this deliverable</a:t>
            </a:r>
            <a:endParaRPr lang="it-IT" b="1" u="sng" dirty="0"/>
          </a:p>
          <a:p>
            <a:endParaRPr lang="it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74B265-5122-47EB-B7F9-F2C4795A5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- 14 January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24091F-BDE9-41D3-9AEA-9CF26388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893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CA6AF7-FDAB-486D-9BA1-C27425662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Agenda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8A22F7-9C76-4872-B37A-009F28E9D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sz="1800" dirty="0"/>
              <a:t>Last deliverables </a:t>
            </a:r>
            <a:r>
              <a:rPr lang="it-IT" sz="1800" dirty="0" err="1"/>
              <a:t>submitted</a:t>
            </a:r>
            <a:endParaRPr lang="it-IT" sz="1800" dirty="0"/>
          </a:p>
          <a:p>
            <a:pPr lvl="0"/>
            <a:endParaRPr lang="it-IT" sz="1800" dirty="0"/>
          </a:p>
          <a:p>
            <a:pPr lvl="0"/>
            <a:r>
              <a:rPr lang="it-IT" sz="1800" dirty="0"/>
              <a:t>Status of the project</a:t>
            </a:r>
          </a:p>
          <a:p>
            <a:pPr lvl="0"/>
            <a:endParaRPr lang="it-IT" sz="1800" dirty="0"/>
          </a:p>
          <a:p>
            <a:pPr lvl="0"/>
            <a:r>
              <a:rPr lang="it-IT" sz="1800" dirty="0" err="1"/>
              <a:t>Upcoming</a:t>
            </a:r>
            <a:r>
              <a:rPr lang="it-IT" sz="1800" dirty="0"/>
              <a:t> deliverables</a:t>
            </a:r>
          </a:p>
          <a:p>
            <a:pPr lvl="0"/>
            <a:endParaRPr lang="it-IT" sz="1800" dirty="0"/>
          </a:p>
          <a:p>
            <a:pPr marL="0" lvl="0" indent="0" algn="ctr">
              <a:buNone/>
            </a:pPr>
            <a:r>
              <a:rPr lang="it-IT" sz="2800" b="1" dirty="0">
                <a:solidFill>
                  <a:srgbClr val="0070C0"/>
                </a:solidFill>
              </a:rPr>
              <a:t>ALL DELIVERABLES HAVE BEEN ACCEPTED!</a:t>
            </a:r>
            <a:endParaRPr lang="it-IT" sz="2400" b="1" dirty="0">
              <a:solidFill>
                <a:srgbClr val="0070C0"/>
              </a:solidFill>
            </a:endParaRPr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marL="71120">
              <a:lnSpc>
                <a:spcPct val="114000"/>
              </a:lnSpc>
              <a:spcAft>
                <a:spcPts val="0"/>
              </a:spcAft>
            </a:pPr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600"/>
              </a:spcBef>
              <a:spcAft>
                <a:spcPts val="600"/>
              </a:spcAft>
              <a:buClr>
                <a:srgbClr val="3095B4"/>
              </a:buClr>
              <a:buNone/>
              <a:tabLst>
                <a:tab pos="269875" algn="l"/>
              </a:tabLst>
            </a:pP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FEA9B58-FEFC-48CE-A3F7-12D5DAD61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- 14 January 2025</a:t>
            </a:r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A433160-88C7-4C5E-9552-5A7AD4F3F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646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9691E-F649-4009-840C-A61969687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WP3: AERAS Models &amp; Model-driven Cyber Range programmes creation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E0ED1-BC30-441D-A8A9-A15C3C28C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D3.1 CRSA Models and CRSA-driven Cyber Range programme specification language M54 – Leader </a:t>
            </a:r>
            <a:r>
              <a:rPr lang="en-US" b="1" dirty="0">
                <a:solidFill>
                  <a:srgbClr val="00B050"/>
                </a:solidFill>
              </a:rPr>
              <a:t>EAIN</a:t>
            </a:r>
            <a:endParaRPr lang="it-IT" b="1" dirty="0">
              <a:solidFill>
                <a:srgbClr val="00B050"/>
              </a:solidFill>
            </a:endParaRPr>
          </a:p>
          <a:p>
            <a:r>
              <a:rPr lang="it-IT" b="1" dirty="0">
                <a:solidFill>
                  <a:srgbClr val="00B050"/>
                </a:solidFill>
              </a:rPr>
              <a:t>D3.2 AERAS Models and CRSA-driven Cyber Range programme V1 M58 – Leader TRID</a:t>
            </a:r>
          </a:p>
          <a:p>
            <a:r>
              <a:rPr lang="it-IT" dirty="0"/>
              <a:t>D3.3 AERAS Models and CRSA-driven Cyber Range programme V2 </a:t>
            </a:r>
            <a:r>
              <a:rPr lang="it-IT" b="1" dirty="0"/>
              <a:t>M66 </a:t>
            </a:r>
            <a:r>
              <a:rPr lang="it-IT" dirty="0"/>
              <a:t>– Leader </a:t>
            </a:r>
            <a:r>
              <a:rPr lang="en-US" b="1" dirty="0"/>
              <a:t>EAIN</a:t>
            </a:r>
            <a:endParaRPr lang="it-IT" b="1" dirty="0"/>
          </a:p>
          <a:p>
            <a:endParaRPr lang="it-IT" b="1" dirty="0">
              <a:solidFill>
                <a:srgbClr val="FF0000"/>
              </a:solidFill>
            </a:endParaRPr>
          </a:p>
          <a:p>
            <a:r>
              <a:rPr lang="en-US" dirty="0"/>
              <a:t>Task 3.1 CRSA language definition and tool support - </a:t>
            </a:r>
            <a:r>
              <a:rPr lang="en-US" b="1" dirty="0"/>
              <a:t>M06-66</a:t>
            </a:r>
            <a:r>
              <a:rPr lang="en-US" dirty="0"/>
              <a:t>: Leader: </a:t>
            </a:r>
            <a:r>
              <a:rPr lang="en-US" b="1" dirty="0"/>
              <a:t>EAIN</a:t>
            </a:r>
          </a:p>
          <a:p>
            <a:r>
              <a:rPr lang="en-US" dirty="0"/>
              <a:t>Task 3.2 CRSA-driven Cyber Range program development - </a:t>
            </a:r>
            <a:r>
              <a:rPr lang="en-US" b="1" dirty="0"/>
              <a:t>M09-66</a:t>
            </a:r>
            <a:r>
              <a:rPr lang="en-US" dirty="0"/>
              <a:t>: Leader: </a:t>
            </a:r>
            <a:r>
              <a:rPr lang="en-US" b="1" dirty="0"/>
              <a:t>TRID</a:t>
            </a:r>
          </a:p>
          <a:p>
            <a:r>
              <a:rPr lang="en-US" dirty="0"/>
              <a:t>Task 3.3 Adaptation of CRSA models to changes in threat landscape - </a:t>
            </a:r>
            <a:r>
              <a:rPr lang="en-US" b="1" dirty="0"/>
              <a:t>M09-66</a:t>
            </a:r>
            <a:r>
              <a:rPr lang="en-US" dirty="0"/>
              <a:t>: Leader: </a:t>
            </a:r>
            <a:r>
              <a:rPr lang="en-US" b="1" dirty="0"/>
              <a:t>EAIN</a:t>
            </a:r>
            <a:endParaRPr lang="it-IT" b="1" dirty="0"/>
          </a:p>
          <a:p>
            <a:r>
              <a:rPr lang="it-IT" dirty="0"/>
              <a:t>Task 3.4 Hybrid Cyber Security Risk Analysis Models - </a:t>
            </a:r>
            <a:r>
              <a:rPr lang="it-IT" b="1" dirty="0"/>
              <a:t>M09-66</a:t>
            </a:r>
            <a:r>
              <a:rPr lang="it-IT" dirty="0"/>
              <a:t>: Leader: </a:t>
            </a:r>
            <a:r>
              <a:rPr lang="it-IT" b="1" dirty="0"/>
              <a:t>TRID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938B94-7B7C-476C-B7A0-D8E3D9187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- 14 January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1C61F7-190F-416C-810D-B9AE4F39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77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D1FC1-7EBA-4CB3-BC76-2842FF819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WP4 Key Components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F9E1B-B787-446E-8F13-2D52045CD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D4.1 AERAS Cyber Range Tools - V1 M54 – Leader CUT</a:t>
            </a:r>
          </a:p>
          <a:p>
            <a:r>
              <a:rPr lang="it-IT" b="1" dirty="0">
                <a:solidFill>
                  <a:srgbClr val="00B050"/>
                </a:solidFill>
              </a:rPr>
              <a:t>D4.2 </a:t>
            </a:r>
            <a:r>
              <a:rPr lang="en-US" b="1" dirty="0">
                <a:solidFill>
                  <a:srgbClr val="00B050"/>
                </a:solidFill>
              </a:rPr>
              <a:t>AERAS Monitoring, Assessment and Adaptation mechanisms - V1 M54</a:t>
            </a:r>
            <a:r>
              <a:rPr lang="it-IT" b="1" dirty="0">
                <a:solidFill>
                  <a:srgbClr val="00B050"/>
                </a:solidFill>
              </a:rPr>
              <a:t> – Leader UMIL</a:t>
            </a:r>
          </a:p>
          <a:p>
            <a:r>
              <a:rPr lang="it-IT" dirty="0"/>
              <a:t>D4.3 AERAS Cyber Range Tools – V2 </a:t>
            </a:r>
            <a:r>
              <a:rPr lang="it-IT" b="1" dirty="0"/>
              <a:t>M66 </a:t>
            </a:r>
            <a:r>
              <a:rPr lang="it-IT" dirty="0"/>
              <a:t>– Leader </a:t>
            </a:r>
            <a:r>
              <a:rPr lang="it-IT" b="1" dirty="0"/>
              <a:t>AEGIS</a:t>
            </a:r>
          </a:p>
          <a:p>
            <a:r>
              <a:rPr lang="it-IT" dirty="0"/>
              <a:t>D4.4 </a:t>
            </a:r>
            <a:r>
              <a:rPr lang="en-US" dirty="0"/>
              <a:t>AERAS Monitoring, Assessment and Adaptation mechanisms – V2 </a:t>
            </a:r>
            <a:r>
              <a:rPr lang="en-US" b="1" dirty="0"/>
              <a:t>M66</a:t>
            </a:r>
            <a:r>
              <a:rPr lang="it-IT" b="1" dirty="0"/>
              <a:t> </a:t>
            </a:r>
            <a:r>
              <a:rPr lang="it-IT" dirty="0"/>
              <a:t>– Leader </a:t>
            </a:r>
            <a:r>
              <a:rPr lang="it-IT" b="1" dirty="0"/>
              <a:t>UMIL</a:t>
            </a:r>
          </a:p>
          <a:p>
            <a:endParaRPr lang="it-IT" dirty="0"/>
          </a:p>
          <a:p>
            <a:r>
              <a:rPr lang="en-US" dirty="0"/>
              <a:t>Task 4.1 Cyber Range &amp; Simulation tools - </a:t>
            </a:r>
            <a:r>
              <a:rPr lang="en-US" b="1" dirty="0"/>
              <a:t>M09-66</a:t>
            </a:r>
            <a:r>
              <a:rPr lang="en-US" dirty="0"/>
              <a:t>: Leader: </a:t>
            </a:r>
            <a:r>
              <a:rPr lang="en-US" b="1" dirty="0"/>
              <a:t>CUT</a:t>
            </a:r>
          </a:p>
          <a:p>
            <a:r>
              <a:rPr lang="en-US" dirty="0"/>
              <a:t>Task 4.2 </a:t>
            </a:r>
            <a:r>
              <a:rPr lang="en-US" dirty="0" err="1"/>
              <a:t>Visualisation</a:t>
            </a:r>
            <a:r>
              <a:rPr lang="en-US" dirty="0"/>
              <a:t> tools - </a:t>
            </a:r>
            <a:r>
              <a:rPr lang="en-US" b="1" dirty="0"/>
              <a:t>M09-66</a:t>
            </a:r>
            <a:r>
              <a:rPr lang="en-US" dirty="0"/>
              <a:t>: Leader: </a:t>
            </a:r>
            <a:r>
              <a:rPr lang="en-US" b="1" dirty="0"/>
              <a:t>AEGIS</a:t>
            </a:r>
          </a:p>
          <a:p>
            <a:r>
              <a:rPr lang="it-IT" dirty="0"/>
              <a:t>Task 4.3 Real time trainee assessment &amp; Cyber Range programmes Evaluation - </a:t>
            </a:r>
            <a:r>
              <a:rPr lang="it-IT" b="1" dirty="0"/>
              <a:t>M09-66</a:t>
            </a:r>
            <a:r>
              <a:rPr lang="it-IT" dirty="0"/>
              <a:t>: Leader: </a:t>
            </a:r>
            <a:r>
              <a:rPr lang="it-IT" b="1" dirty="0"/>
              <a:t>UMIL</a:t>
            </a:r>
          </a:p>
          <a:p>
            <a:r>
              <a:rPr lang="en-US" dirty="0"/>
              <a:t>Task 4.4 Real time Cyber Security Assurance Models, and CSLA monitoring - </a:t>
            </a:r>
            <a:r>
              <a:rPr lang="en-US" b="1" dirty="0"/>
              <a:t>M09-66</a:t>
            </a:r>
            <a:r>
              <a:rPr lang="en-US" dirty="0"/>
              <a:t>: Leader: </a:t>
            </a:r>
            <a:r>
              <a:rPr lang="en-US" b="1" dirty="0"/>
              <a:t>CUT</a:t>
            </a:r>
          </a:p>
          <a:p>
            <a:r>
              <a:rPr lang="it-IT" dirty="0"/>
              <a:t>Task 4.5 CRST programmes adaptation mechanisms </a:t>
            </a:r>
            <a:r>
              <a:rPr lang="it-IT" b="1" dirty="0"/>
              <a:t>M09-66</a:t>
            </a:r>
            <a:r>
              <a:rPr lang="it-IT" dirty="0"/>
              <a:t>: Leader:</a:t>
            </a:r>
            <a:r>
              <a:rPr lang="it-IT" b="1" dirty="0"/>
              <a:t> UMIL</a:t>
            </a:r>
          </a:p>
          <a:p>
            <a:endParaRPr lang="it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09773F-486F-41EC-9FB2-6D0AD9B0D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- 14 January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2DD280-96E0-4FAA-9D6B-B60A63D68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316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65596-CEF5-4356-90BC-A0BF68119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WP5 Platform Integration, Pilots, and Validation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C2C7E-B8CB-4074-A70B-0CE7F4265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>
                <a:solidFill>
                  <a:srgbClr val="00B050"/>
                </a:solidFill>
              </a:rPr>
              <a:t>D5.1 </a:t>
            </a:r>
            <a:r>
              <a:rPr lang="en-US" b="1" dirty="0">
                <a:solidFill>
                  <a:srgbClr val="00B050"/>
                </a:solidFill>
              </a:rPr>
              <a:t>Initial Prototype of integrated AERAS platform M56 – Leader TRID</a:t>
            </a:r>
          </a:p>
          <a:p>
            <a:r>
              <a:rPr lang="en-US" b="1" dirty="0">
                <a:solidFill>
                  <a:srgbClr val="00B050"/>
                </a:solidFill>
              </a:rPr>
              <a:t>D5.2 AERAS Evaluation Framework and Pilot Set Up Guidelines M56 – Leader UMIL</a:t>
            </a:r>
          </a:p>
          <a:p>
            <a:r>
              <a:rPr lang="en-US" b="1" dirty="0">
                <a:solidFill>
                  <a:srgbClr val="00B050"/>
                </a:solidFill>
              </a:rPr>
              <a:t>D5.3 </a:t>
            </a:r>
            <a:r>
              <a:rPr lang="it-IT" b="1" dirty="0">
                <a:solidFill>
                  <a:srgbClr val="00B050"/>
                </a:solidFill>
              </a:rPr>
              <a:t>AERAS initial prototype pilot validation report M60 – Leader UPAT</a:t>
            </a:r>
          </a:p>
          <a:p>
            <a:r>
              <a:rPr lang="it-IT" dirty="0"/>
              <a:t>D5.4 </a:t>
            </a:r>
            <a:r>
              <a:rPr lang="en-US" dirty="0"/>
              <a:t>Final Prototype of integrated AERAS platform </a:t>
            </a:r>
            <a:r>
              <a:rPr lang="en-US" b="1" dirty="0"/>
              <a:t>M66 </a:t>
            </a:r>
            <a:r>
              <a:rPr lang="en-US" dirty="0"/>
              <a:t>– Leader </a:t>
            </a:r>
            <a:r>
              <a:rPr lang="en-US" b="1" dirty="0"/>
              <a:t>TRID</a:t>
            </a:r>
          </a:p>
          <a:p>
            <a:r>
              <a:rPr lang="it-IT" dirty="0"/>
              <a:t>D5.5 AERAS final prototype pilot validation report </a:t>
            </a:r>
            <a:r>
              <a:rPr lang="it-IT" b="1" dirty="0"/>
              <a:t>M66 </a:t>
            </a:r>
            <a:r>
              <a:rPr lang="it-IT" dirty="0"/>
              <a:t>– Leader </a:t>
            </a:r>
            <a:r>
              <a:rPr lang="it-IT" b="1" dirty="0"/>
              <a:t>PAGNI</a:t>
            </a:r>
          </a:p>
          <a:p>
            <a:r>
              <a:rPr lang="it-IT" dirty="0"/>
              <a:t>D5.6 Final AERAS evaluation report </a:t>
            </a:r>
            <a:r>
              <a:rPr lang="it-IT" b="1" dirty="0"/>
              <a:t>M66 </a:t>
            </a:r>
            <a:r>
              <a:rPr lang="it-IT" dirty="0"/>
              <a:t>– Leader </a:t>
            </a:r>
            <a:r>
              <a:rPr lang="it-IT" b="1" dirty="0"/>
              <a:t>UMIL</a:t>
            </a:r>
          </a:p>
          <a:p>
            <a:endParaRPr lang="it-IT" dirty="0"/>
          </a:p>
          <a:p>
            <a:r>
              <a:rPr lang="en-US" dirty="0"/>
              <a:t>Task 5.1 Integration of tools and components and testing of integrated AERAS platform - </a:t>
            </a:r>
            <a:r>
              <a:rPr lang="en-US" b="1" dirty="0"/>
              <a:t>M24-62</a:t>
            </a:r>
            <a:r>
              <a:rPr lang="en-US" dirty="0"/>
              <a:t>: Leader: </a:t>
            </a:r>
            <a:r>
              <a:rPr lang="en-US" b="1" dirty="0"/>
              <a:t>TRID</a:t>
            </a:r>
          </a:p>
          <a:p>
            <a:r>
              <a:rPr lang="en-US" dirty="0"/>
              <a:t>Task 5.2 Pilots Evaluation Methodology &amp; Setup - </a:t>
            </a:r>
            <a:r>
              <a:rPr lang="en-US" b="1" dirty="0"/>
              <a:t>M24-62</a:t>
            </a:r>
            <a:r>
              <a:rPr lang="en-US" dirty="0"/>
              <a:t>: Leader: </a:t>
            </a:r>
            <a:r>
              <a:rPr lang="en-US" b="1" dirty="0"/>
              <a:t>UMIL</a:t>
            </a:r>
          </a:p>
          <a:p>
            <a:r>
              <a:rPr lang="it-IT" dirty="0"/>
              <a:t>Task 5.3 Pilot validation - Smart Hospital Environment - </a:t>
            </a:r>
            <a:r>
              <a:rPr lang="it-IT" b="1" dirty="0"/>
              <a:t>M28-66</a:t>
            </a:r>
            <a:r>
              <a:rPr lang="it-IT" dirty="0"/>
              <a:t>: Leader: </a:t>
            </a:r>
            <a:r>
              <a:rPr lang="it-IT" b="1" dirty="0"/>
              <a:t>UPAT</a:t>
            </a:r>
          </a:p>
          <a:p>
            <a:r>
              <a:rPr lang="en-US" dirty="0"/>
              <a:t>Task 5.4 Pilot validation - Healthcare Authority - </a:t>
            </a:r>
            <a:r>
              <a:rPr lang="en-US" b="1" dirty="0"/>
              <a:t>M28-66</a:t>
            </a:r>
            <a:r>
              <a:rPr lang="en-US" dirty="0"/>
              <a:t>: Leader: </a:t>
            </a:r>
            <a:r>
              <a:rPr lang="en-US" b="1" dirty="0"/>
              <a:t>PAGNI</a:t>
            </a:r>
            <a:endParaRPr lang="it-IT" b="1" dirty="0"/>
          </a:p>
          <a:p>
            <a:endParaRPr lang="it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18EEDA-C73B-4804-AC12-EAB48C9FC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- 14 January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65421D-423D-40DE-9DD6-7D2F1FB0D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916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5A66A-781D-4678-9902-81E25EBD4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WP4 core </a:t>
            </a:r>
            <a:r>
              <a:rPr lang="it-IT" dirty="0" err="1"/>
              <a:t>architecture</a:t>
            </a:r>
            <a:r>
              <a:rPr lang="it-IT" dirty="0"/>
              <a:t> (as from </a:t>
            </a:r>
            <a:r>
              <a:rPr lang="it-IT" dirty="0" err="1"/>
              <a:t>previous</a:t>
            </a:r>
            <a:r>
              <a:rPr lang="it-IT" dirty="0"/>
              <a:t> GM)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815D4-0706-4043-A4B5-6826B2288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530626"/>
            <a:ext cx="2468169" cy="4653820"/>
          </a:xfrm>
        </p:spPr>
        <p:txBody>
          <a:bodyPr>
            <a:normAutofit/>
          </a:bodyPr>
          <a:lstStyle/>
          <a:p>
            <a:r>
              <a:rPr lang="it-IT" dirty="0"/>
              <a:t>Proposal of using Kypo Standalone version as core Cyber Range infrastructure (open ti discussion)</a:t>
            </a:r>
          </a:p>
          <a:p>
            <a:pPr lvl="1"/>
            <a:r>
              <a:rPr lang="it-IT" dirty="0"/>
              <a:t>Investigate how we can extend it with AERAS specific components and models</a:t>
            </a:r>
          </a:p>
          <a:p>
            <a:pPr lvl="1"/>
            <a:r>
              <a:rPr lang="it-IT" dirty="0"/>
              <a:t>Study Kypo’s endpoints to manage the infrastructure from AERAS interface</a:t>
            </a:r>
          </a:p>
          <a:p>
            <a:pPr lvl="1"/>
            <a:endParaRPr lang="it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1DF108-1751-437D-856A-C0E322203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- 14 January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4644DB-2AD4-41AB-81A8-848E095D6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6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0277795-456D-4CB6-BFC0-EEDB0CC984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7190" y="2055532"/>
            <a:ext cx="3137487" cy="1774035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B09B7EB-3128-4B07-96FB-A9B2141BB172}"/>
              </a:ext>
            </a:extLst>
          </p:cNvPr>
          <p:cNvSpPr/>
          <p:nvPr/>
        </p:nvSpPr>
        <p:spPr>
          <a:xfrm>
            <a:off x="3256388" y="1333224"/>
            <a:ext cx="5886254" cy="4487912"/>
          </a:xfrm>
          <a:prstGeom prst="roundRect">
            <a:avLst/>
          </a:prstGeom>
          <a:noFill/>
          <a:ln w="2190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4E94AF1-1DA2-4423-B4E5-6933179C2164}"/>
              </a:ext>
            </a:extLst>
          </p:cNvPr>
          <p:cNvSpPr/>
          <p:nvPr/>
        </p:nvSpPr>
        <p:spPr>
          <a:xfrm>
            <a:off x="9997034" y="1329185"/>
            <a:ext cx="1940976" cy="139085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GIT Repo</a:t>
            </a:r>
          </a:p>
          <a:p>
            <a:pPr algn="ctr"/>
            <a:br>
              <a:rPr lang="it-IT" dirty="0">
                <a:solidFill>
                  <a:schemeClr val="tx1"/>
                </a:solidFill>
              </a:rPr>
            </a:br>
            <a:r>
              <a:rPr lang="it-IT" dirty="0">
                <a:solidFill>
                  <a:schemeClr val="tx1"/>
                </a:solidFill>
              </a:rPr>
              <a:t>CRSA-CRST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C1F93F8-CB88-4F63-9EC1-DC3BE97FA5AE}"/>
              </a:ext>
            </a:extLst>
          </p:cNvPr>
          <p:cNvSpPr/>
          <p:nvPr/>
        </p:nvSpPr>
        <p:spPr>
          <a:xfrm>
            <a:off x="10050437" y="3623373"/>
            <a:ext cx="1940976" cy="139085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Submodels Extractor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ADCED8F-DEB0-4CFF-BB8C-28C8B8309D5B}"/>
              </a:ext>
            </a:extLst>
          </p:cNvPr>
          <p:cNvSpPr/>
          <p:nvPr/>
        </p:nvSpPr>
        <p:spPr>
          <a:xfrm>
            <a:off x="3697190" y="4275165"/>
            <a:ext cx="1466248" cy="852393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tx1"/>
                </a:solidFill>
              </a:rPr>
              <a:t>Visualization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257EB46-713D-4CF1-BDFA-2215153328B4}"/>
              </a:ext>
            </a:extLst>
          </p:cNvPr>
          <p:cNvSpPr/>
          <p:nvPr/>
        </p:nvSpPr>
        <p:spPr>
          <a:xfrm>
            <a:off x="5390828" y="4275165"/>
            <a:ext cx="1466248" cy="852393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tx1"/>
                </a:solidFill>
              </a:rPr>
              <a:t>Performance Evaluator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513E553-8841-41F3-B232-36A04B792D35}"/>
              </a:ext>
            </a:extLst>
          </p:cNvPr>
          <p:cNvSpPr/>
          <p:nvPr/>
        </p:nvSpPr>
        <p:spPr>
          <a:xfrm>
            <a:off x="7084466" y="3137290"/>
            <a:ext cx="1466248" cy="85239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tx1"/>
                </a:solidFill>
              </a:rPr>
              <a:t>Cyber System Monitor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E48CD29-B1B8-446D-88AE-19868DBF3671}"/>
              </a:ext>
            </a:extLst>
          </p:cNvPr>
          <p:cNvSpPr/>
          <p:nvPr/>
        </p:nvSpPr>
        <p:spPr>
          <a:xfrm>
            <a:off x="7064023" y="1977339"/>
            <a:ext cx="1466248" cy="85239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tx1"/>
                </a:solidFill>
              </a:rPr>
              <a:t>Cyber System Risk Evaluator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EF21DF66-7706-404F-A425-E56E4C811344}"/>
              </a:ext>
            </a:extLst>
          </p:cNvPr>
          <p:cNvSpPr/>
          <p:nvPr/>
        </p:nvSpPr>
        <p:spPr>
          <a:xfrm>
            <a:off x="7084466" y="4297241"/>
            <a:ext cx="1466248" cy="852393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chemeClr val="tx1"/>
                </a:solidFill>
              </a:rPr>
              <a:t>Programme Evaluator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7AC288-B26B-44A5-B960-48FE8DAADEA2}"/>
              </a:ext>
            </a:extLst>
          </p:cNvPr>
          <p:cNvSpPr txBox="1"/>
          <p:nvPr/>
        </p:nvSpPr>
        <p:spPr>
          <a:xfrm>
            <a:off x="4708903" y="5377974"/>
            <a:ext cx="29296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AERAS INFRASTRUCTURE</a:t>
            </a: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D50BCAE1-CA98-4070-8F2F-FB05EB65ED3C}"/>
              </a:ext>
            </a:extLst>
          </p:cNvPr>
          <p:cNvSpPr/>
          <p:nvPr/>
        </p:nvSpPr>
        <p:spPr>
          <a:xfrm>
            <a:off x="10842250" y="2720035"/>
            <a:ext cx="357350" cy="884497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B37AE2D3-C794-4FE6-B06D-02A6F2FA1B37}"/>
              </a:ext>
            </a:extLst>
          </p:cNvPr>
          <p:cNvSpPr/>
          <p:nvPr/>
        </p:nvSpPr>
        <p:spPr>
          <a:xfrm rot="5400000">
            <a:off x="9455983" y="3900863"/>
            <a:ext cx="357350" cy="83155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6428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F058A-3F04-4387-8CB2-0F10FA391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Planning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485C69-227D-4769-ABCD-167953C5D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- 14 January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301BFE-8186-44C5-BBD1-1ECE30F78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278F2A-1321-4EF0-860D-F3575343D68D}"/>
              </a:ext>
            </a:extLst>
          </p:cNvPr>
          <p:cNvSpPr/>
          <p:nvPr/>
        </p:nvSpPr>
        <p:spPr>
          <a:xfrm>
            <a:off x="1314870" y="2710800"/>
            <a:ext cx="1646044" cy="365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Openstack Installation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DDE903-34AD-4A49-9DA7-74E02B861A4E}"/>
              </a:ext>
            </a:extLst>
          </p:cNvPr>
          <p:cNvSpPr/>
          <p:nvPr/>
        </p:nvSpPr>
        <p:spPr>
          <a:xfrm>
            <a:off x="3579222" y="1705937"/>
            <a:ext cx="1524000" cy="46714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Kypo Installation </a:t>
            </a:r>
            <a:br>
              <a:rPr lang="it-IT" sz="1200" dirty="0"/>
            </a:br>
            <a:r>
              <a:rPr lang="it-IT" sz="1200" dirty="0"/>
              <a:t>and testing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675A40-ACF5-41D1-8989-CFFC186FCE8D}"/>
              </a:ext>
            </a:extLst>
          </p:cNvPr>
          <p:cNvSpPr/>
          <p:nvPr/>
        </p:nvSpPr>
        <p:spPr>
          <a:xfrm>
            <a:off x="1327354" y="1699434"/>
            <a:ext cx="1633559" cy="47365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Analysis of Kypo endpoints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2FAA6C8-44E8-4B5F-B1D5-3732A9E8F034}"/>
              </a:ext>
            </a:extLst>
          </p:cNvPr>
          <p:cNvSpPr/>
          <p:nvPr/>
        </p:nvSpPr>
        <p:spPr>
          <a:xfrm>
            <a:off x="1436913" y="4510917"/>
            <a:ext cx="1524000" cy="50859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Analysis of Kypo Models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AAA7E4-743B-41F4-845D-AC20C7F6CAB6}"/>
              </a:ext>
            </a:extLst>
          </p:cNvPr>
          <p:cNvSpPr/>
          <p:nvPr/>
        </p:nvSpPr>
        <p:spPr>
          <a:xfrm>
            <a:off x="200192" y="1701082"/>
            <a:ext cx="762000" cy="47696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WP4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F1EEF4-B429-41ED-A85F-5649A3EA2A80}"/>
              </a:ext>
            </a:extLst>
          </p:cNvPr>
          <p:cNvSpPr/>
          <p:nvPr/>
        </p:nvSpPr>
        <p:spPr>
          <a:xfrm>
            <a:off x="200192" y="2710800"/>
            <a:ext cx="762000" cy="829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WP5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08CA41-BAA7-4A8A-99E8-9691F24A8060}"/>
              </a:ext>
            </a:extLst>
          </p:cNvPr>
          <p:cNvSpPr/>
          <p:nvPr/>
        </p:nvSpPr>
        <p:spPr>
          <a:xfrm>
            <a:off x="200190" y="4505584"/>
            <a:ext cx="762000" cy="50328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WP3</a:t>
            </a:r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B4BC06A2-7A38-44DC-9415-36BA53DDB2DD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 flipV="1">
            <a:off x="2960914" y="1939511"/>
            <a:ext cx="618308" cy="953852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AC510626-9F82-4388-9702-C55348FF1D6D}"/>
              </a:ext>
            </a:extLst>
          </p:cNvPr>
          <p:cNvSpPr/>
          <p:nvPr/>
        </p:nvSpPr>
        <p:spPr>
          <a:xfrm>
            <a:off x="3579222" y="4532810"/>
            <a:ext cx="1524000" cy="4727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Integration with AERAS Models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04450E4-7615-4C19-B290-A1AD6B0C1D15}"/>
              </a:ext>
            </a:extLst>
          </p:cNvPr>
          <p:cNvSpPr/>
          <p:nvPr/>
        </p:nvSpPr>
        <p:spPr>
          <a:xfrm>
            <a:off x="5577944" y="1701082"/>
            <a:ext cx="1524000" cy="47696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AERAS modules implementation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B506CBB-9A5D-41AB-A88C-E4B3CCC015E1}"/>
              </a:ext>
            </a:extLst>
          </p:cNvPr>
          <p:cNvSpPr/>
          <p:nvPr/>
        </p:nvSpPr>
        <p:spPr>
          <a:xfrm>
            <a:off x="1327355" y="3175342"/>
            <a:ext cx="1646044" cy="365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Definition of Validation Methodology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2F00571-FEE4-4745-BD3C-4D063C7D6E2A}"/>
              </a:ext>
            </a:extLst>
          </p:cNvPr>
          <p:cNvSpPr/>
          <p:nvPr/>
        </p:nvSpPr>
        <p:spPr>
          <a:xfrm>
            <a:off x="7358746" y="3036373"/>
            <a:ext cx="1524000" cy="624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Integration of AERAS Modules and Kypo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4E02DF9-9EE5-4C2C-A366-416FBB118533}"/>
              </a:ext>
            </a:extLst>
          </p:cNvPr>
          <p:cNvSpPr/>
          <p:nvPr/>
        </p:nvSpPr>
        <p:spPr>
          <a:xfrm>
            <a:off x="5887098" y="4537767"/>
            <a:ext cx="1524000" cy="46779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Definition of Training Scenarios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7A9EDA4-B0FB-4D19-A66E-60C2F3756529}"/>
              </a:ext>
            </a:extLst>
          </p:cNvPr>
          <p:cNvSpPr/>
          <p:nvPr/>
        </p:nvSpPr>
        <p:spPr>
          <a:xfrm>
            <a:off x="8194974" y="4532809"/>
            <a:ext cx="1524000" cy="46779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Population of Models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23EDD08-8571-4DA8-869E-A0271F312962}"/>
              </a:ext>
            </a:extLst>
          </p:cNvPr>
          <p:cNvSpPr/>
          <p:nvPr/>
        </p:nvSpPr>
        <p:spPr>
          <a:xfrm>
            <a:off x="9796300" y="3036373"/>
            <a:ext cx="1524000" cy="365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Pilots’ Validation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77573A0-E2C7-4B46-A039-B19D083D7E7A}"/>
              </a:ext>
            </a:extLst>
          </p:cNvPr>
          <p:cNvCxnSpPr>
            <a:cxnSpLocks/>
            <a:stCxn id="17" idx="3"/>
          </p:cNvCxnSpPr>
          <p:nvPr/>
        </p:nvCxnSpPr>
        <p:spPr>
          <a:xfrm>
            <a:off x="2973399" y="3357905"/>
            <a:ext cx="312260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5C5100D-36B4-420A-A11E-728FE8EDAA76}"/>
              </a:ext>
            </a:extLst>
          </p:cNvPr>
          <p:cNvCxnSpPr>
            <a:cxnSpLocks/>
          </p:cNvCxnSpPr>
          <p:nvPr/>
        </p:nvCxnSpPr>
        <p:spPr>
          <a:xfrm flipV="1">
            <a:off x="6096000" y="2690949"/>
            <a:ext cx="0" cy="6669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6ABF600-C587-4F88-AAA3-7C6C1084EA47}"/>
              </a:ext>
            </a:extLst>
          </p:cNvPr>
          <p:cNvCxnSpPr/>
          <p:nvPr/>
        </p:nvCxnSpPr>
        <p:spPr>
          <a:xfrm>
            <a:off x="6096000" y="2690949"/>
            <a:ext cx="324829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2238239-2B24-4FC3-8956-BD6205EE50F8}"/>
              </a:ext>
            </a:extLst>
          </p:cNvPr>
          <p:cNvCxnSpPr/>
          <p:nvPr/>
        </p:nvCxnSpPr>
        <p:spPr>
          <a:xfrm>
            <a:off x="9344297" y="2690949"/>
            <a:ext cx="0" cy="52798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9C5BA11-8002-430E-9548-95ABC51C177F}"/>
              </a:ext>
            </a:extLst>
          </p:cNvPr>
          <p:cNvCxnSpPr>
            <a:endCxn id="21" idx="1"/>
          </p:cNvCxnSpPr>
          <p:nvPr/>
        </p:nvCxnSpPr>
        <p:spPr>
          <a:xfrm flipV="1">
            <a:off x="9344297" y="3218936"/>
            <a:ext cx="452003" cy="1523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A0CF25F7-FF34-4591-9D5E-2A36A46CE469}"/>
              </a:ext>
            </a:extLst>
          </p:cNvPr>
          <p:cNvCxnSpPr>
            <a:cxnSpLocks/>
            <a:stCxn id="16" idx="3"/>
            <a:endCxn id="18" idx="1"/>
          </p:cNvCxnSpPr>
          <p:nvPr/>
        </p:nvCxnSpPr>
        <p:spPr>
          <a:xfrm>
            <a:off x="7101944" y="1939563"/>
            <a:ext cx="256802" cy="1409179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CB00A3C-91E1-40A6-BE97-13EE65762B5C}"/>
              </a:ext>
            </a:extLst>
          </p:cNvPr>
          <p:cNvCxnSpPr>
            <a:cxnSpLocks/>
          </p:cNvCxnSpPr>
          <p:nvPr/>
        </p:nvCxnSpPr>
        <p:spPr>
          <a:xfrm>
            <a:off x="8882746" y="3401498"/>
            <a:ext cx="91355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or: Elbow 44">
            <a:extLst>
              <a:ext uri="{FF2B5EF4-FFF2-40B4-BE49-F238E27FC236}">
                <a16:creationId xmlns:a16="http://schemas.microsoft.com/office/drawing/2014/main" id="{91D52E38-465C-4358-997B-E62A71095708}"/>
              </a:ext>
            </a:extLst>
          </p:cNvPr>
          <p:cNvCxnSpPr>
            <a:cxnSpLocks/>
            <a:stCxn id="20" idx="3"/>
            <a:endCxn id="21" idx="2"/>
          </p:cNvCxnSpPr>
          <p:nvPr/>
        </p:nvCxnSpPr>
        <p:spPr>
          <a:xfrm flipV="1">
            <a:off x="9718974" y="3401498"/>
            <a:ext cx="839326" cy="1365209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AD40FB11-F84C-4F30-AD88-A7C5F337FD84}"/>
              </a:ext>
            </a:extLst>
          </p:cNvPr>
          <p:cNvCxnSpPr>
            <a:cxnSpLocks/>
            <a:stCxn id="16" idx="3"/>
            <a:endCxn id="21" idx="0"/>
          </p:cNvCxnSpPr>
          <p:nvPr/>
        </p:nvCxnSpPr>
        <p:spPr>
          <a:xfrm>
            <a:off x="7101944" y="1939563"/>
            <a:ext cx="3456356" cy="1096810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70B22EDE-5A77-4A23-A368-D5E3B0D88297}"/>
              </a:ext>
            </a:extLst>
          </p:cNvPr>
          <p:cNvCxnSpPr>
            <a:cxnSpLocks/>
          </p:cNvCxnSpPr>
          <p:nvPr/>
        </p:nvCxnSpPr>
        <p:spPr>
          <a:xfrm>
            <a:off x="2973399" y="1730473"/>
            <a:ext cx="605823" cy="1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78055D61-D07A-49A1-B6FE-12F7A4D7C371}"/>
              </a:ext>
            </a:extLst>
          </p:cNvPr>
          <p:cNvCxnSpPr>
            <a:cxnSpLocks/>
            <a:stCxn id="7" idx="3"/>
            <a:endCxn id="16" idx="1"/>
          </p:cNvCxnSpPr>
          <p:nvPr/>
        </p:nvCxnSpPr>
        <p:spPr>
          <a:xfrm>
            <a:off x="5103222" y="1939511"/>
            <a:ext cx="474722" cy="5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A1E17D3-3D26-440E-AB4D-CF0692054CCD}"/>
              </a:ext>
            </a:extLst>
          </p:cNvPr>
          <p:cNvCxnSpPr>
            <a:cxnSpLocks/>
            <a:stCxn id="9" idx="3"/>
            <a:endCxn id="15" idx="1"/>
          </p:cNvCxnSpPr>
          <p:nvPr/>
        </p:nvCxnSpPr>
        <p:spPr>
          <a:xfrm>
            <a:off x="2960913" y="4765215"/>
            <a:ext cx="618309" cy="397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70863230-E284-4684-8ECC-ABA5AD1499C3}"/>
              </a:ext>
            </a:extLst>
          </p:cNvPr>
          <p:cNvCxnSpPr>
            <a:cxnSpLocks/>
            <a:stCxn id="15" idx="3"/>
            <a:endCxn id="19" idx="1"/>
          </p:cNvCxnSpPr>
          <p:nvPr/>
        </p:nvCxnSpPr>
        <p:spPr>
          <a:xfrm>
            <a:off x="5103222" y="4769188"/>
            <a:ext cx="783876" cy="24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1FE3E944-B49E-45E9-ABAE-5036BC490C9E}"/>
              </a:ext>
            </a:extLst>
          </p:cNvPr>
          <p:cNvCxnSpPr>
            <a:cxnSpLocks/>
            <a:stCxn id="15" idx="0"/>
            <a:endCxn id="16" idx="2"/>
          </p:cNvCxnSpPr>
          <p:nvPr/>
        </p:nvCxnSpPr>
        <p:spPr>
          <a:xfrm rot="5400000" flipH="1" flipV="1">
            <a:off x="4163200" y="2356066"/>
            <a:ext cx="2354767" cy="1998722"/>
          </a:xfrm>
          <a:prstGeom prst="bentConnector3">
            <a:avLst>
              <a:gd name="adj1" fmla="val 33728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EB30D99D-6FF4-4B35-BF94-F92691D9A2C9}"/>
              </a:ext>
            </a:extLst>
          </p:cNvPr>
          <p:cNvCxnSpPr>
            <a:cxnSpLocks/>
            <a:stCxn id="19" idx="3"/>
            <a:endCxn id="20" idx="1"/>
          </p:cNvCxnSpPr>
          <p:nvPr/>
        </p:nvCxnSpPr>
        <p:spPr>
          <a:xfrm flipV="1">
            <a:off x="7411098" y="4766707"/>
            <a:ext cx="783876" cy="496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8FCDB10B-4617-42F4-ADB5-97A4FBE301C5}"/>
              </a:ext>
            </a:extLst>
          </p:cNvPr>
          <p:cNvCxnSpPr/>
          <p:nvPr/>
        </p:nvCxnSpPr>
        <p:spPr>
          <a:xfrm>
            <a:off x="127819" y="2418735"/>
            <a:ext cx="11552904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3FF8AC04-0289-4840-8518-152DD849A48A}"/>
              </a:ext>
            </a:extLst>
          </p:cNvPr>
          <p:cNvCxnSpPr/>
          <p:nvPr/>
        </p:nvCxnSpPr>
        <p:spPr>
          <a:xfrm>
            <a:off x="117987" y="4031226"/>
            <a:ext cx="11492821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96852B8F-CBBE-6574-B1EB-7ABDD83838EA}"/>
              </a:ext>
            </a:extLst>
          </p:cNvPr>
          <p:cNvCxnSpPr>
            <a:cxnSpLocks/>
          </p:cNvCxnSpPr>
          <p:nvPr/>
        </p:nvCxnSpPr>
        <p:spPr>
          <a:xfrm>
            <a:off x="5319032" y="987879"/>
            <a:ext cx="0" cy="4620985"/>
          </a:xfrm>
          <a:prstGeom prst="line">
            <a:avLst/>
          </a:prstGeom>
          <a:ln w="666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3956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C5629-7AF2-44EA-9616-BDD14D217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WP3 upcoming deliverables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193E6-8590-40E7-8CFD-D04C27518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AERAS Models and CRSA-</a:t>
            </a:r>
            <a:r>
              <a:rPr lang="it-IT" dirty="0" err="1"/>
              <a:t>driven</a:t>
            </a:r>
            <a:r>
              <a:rPr lang="it-IT" dirty="0"/>
              <a:t> Cyber Range programme V2 </a:t>
            </a:r>
            <a:r>
              <a:rPr lang="it-IT" b="1" dirty="0"/>
              <a:t>M66 – Leader EAIN</a:t>
            </a:r>
          </a:p>
          <a:p>
            <a:pPr marL="0" indent="0">
              <a:buNone/>
            </a:pPr>
            <a:r>
              <a:rPr lang="it-IT" b="1" dirty="0"/>
              <a:t>Focus on:</a:t>
            </a:r>
          </a:p>
          <a:p>
            <a:pPr lvl="1"/>
            <a:r>
              <a:rPr lang="it-IT" dirty="0" err="1"/>
              <a:t>Final</a:t>
            </a:r>
            <a:r>
              <a:rPr lang="it-IT" dirty="0"/>
              <a:t> </a:t>
            </a:r>
            <a:r>
              <a:rPr lang="it-IT" dirty="0" err="1"/>
              <a:t>version</a:t>
            </a:r>
            <a:r>
              <a:rPr lang="it-IT" dirty="0"/>
              <a:t> of D3.2</a:t>
            </a:r>
          </a:p>
          <a:p>
            <a:pPr lvl="1"/>
            <a:r>
              <a:rPr lang="it-IT" dirty="0" err="1"/>
              <a:t>Description</a:t>
            </a:r>
            <a:r>
              <a:rPr lang="it-IT" dirty="0"/>
              <a:t> of the </a:t>
            </a:r>
            <a:r>
              <a:rPr lang="it-IT" dirty="0" err="1"/>
              <a:t>actual</a:t>
            </a:r>
            <a:r>
              <a:rPr lang="it-IT" dirty="0"/>
              <a:t> models </a:t>
            </a:r>
            <a:r>
              <a:rPr lang="it-IT" dirty="0" err="1"/>
              <a:t>used</a:t>
            </a:r>
            <a:r>
              <a:rPr lang="it-IT" dirty="0"/>
              <a:t> w.r.t. the KYPO models</a:t>
            </a:r>
          </a:p>
          <a:p>
            <a:pPr lvl="1"/>
            <a:r>
              <a:rPr lang="it-IT" dirty="0"/>
              <a:t>Stress the </a:t>
            </a:r>
            <a:r>
              <a:rPr lang="it-IT" dirty="0" err="1"/>
              <a:t>fact</a:t>
            </a:r>
            <a:r>
              <a:rPr lang="it-IT" dirty="0"/>
              <a:t> that the </a:t>
            </a:r>
            <a:r>
              <a:rPr lang="it-IT" dirty="0" err="1"/>
              <a:t>generic</a:t>
            </a:r>
            <a:r>
              <a:rPr lang="it-IT" dirty="0"/>
              <a:t> models </a:t>
            </a:r>
            <a:r>
              <a:rPr lang="it-IT" dirty="0" err="1"/>
              <a:t>described</a:t>
            </a:r>
            <a:r>
              <a:rPr lang="it-IT" dirty="0"/>
              <a:t> in D3.1 and D3.2 are </a:t>
            </a:r>
            <a:r>
              <a:rPr lang="it-IT" dirty="0" err="1"/>
              <a:t>exploited</a:t>
            </a:r>
            <a:r>
              <a:rPr lang="it-IT" dirty="0"/>
              <a:t> to </a:t>
            </a:r>
            <a:r>
              <a:rPr lang="it-IT" dirty="0" err="1"/>
              <a:t>populate</a:t>
            </a:r>
            <a:r>
              <a:rPr lang="it-IT" dirty="0"/>
              <a:t> the </a:t>
            </a:r>
            <a:r>
              <a:rPr lang="it-IT" dirty="0" err="1"/>
              <a:t>actual</a:t>
            </a:r>
            <a:r>
              <a:rPr lang="it-IT" dirty="0"/>
              <a:t> KYPO models</a:t>
            </a:r>
          </a:p>
          <a:p>
            <a:pPr lvl="1"/>
            <a:r>
              <a:rPr lang="it-IT" b="1" u="sng" dirty="0"/>
              <a:t>All partners </a:t>
            </a:r>
            <a:r>
              <a:rPr lang="it-IT" b="1" u="sng" dirty="0" err="1"/>
              <a:t>active</a:t>
            </a:r>
            <a:r>
              <a:rPr lang="it-IT" b="1" u="sng" dirty="0"/>
              <a:t> on the models </a:t>
            </a:r>
            <a:r>
              <a:rPr lang="it-IT" b="1" u="sng" dirty="0" err="1"/>
              <a:t>will</a:t>
            </a:r>
            <a:r>
              <a:rPr lang="it-IT" b="1" u="sng" dirty="0"/>
              <a:t> </a:t>
            </a:r>
            <a:r>
              <a:rPr lang="it-IT" b="1" u="sng" dirty="0" err="1"/>
              <a:t>contribute</a:t>
            </a:r>
            <a:endParaRPr lang="it-IT" b="1" u="sng" dirty="0"/>
          </a:p>
          <a:p>
            <a:pPr lvl="1"/>
            <a:endParaRPr lang="it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6D1DD3-272D-4DB9-B491-D22AEAF01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- 14 January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5277FD-EAC2-41FC-855A-4D0F1EE15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28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E23E0-C2A3-45DC-B0CE-5051EDDA6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WP4 upcoming Deliverables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FAA9D-9B87-49F9-BFA9-6E31CEFD6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D4.3 AERAS Cyber Range Tools – V2 </a:t>
            </a:r>
            <a:r>
              <a:rPr lang="it-IT" b="1" dirty="0"/>
              <a:t>M66 – </a:t>
            </a:r>
            <a:r>
              <a:rPr lang="it-IT" b="1"/>
              <a:t>Leader UMIL/CUT</a:t>
            </a:r>
            <a:endParaRPr lang="it-IT" b="1" dirty="0"/>
          </a:p>
          <a:p>
            <a:pPr marL="0" indent="0">
              <a:buNone/>
            </a:pPr>
            <a:r>
              <a:rPr lang="it-IT" dirty="0"/>
              <a:t>Focus on:</a:t>
            </a:r>
          </a:p>
          <a:p>
            <a:pPr lvl="1"/>
            <a:r>
              <a:rPr lang="it-IT" dirty="0" err="1"/>
              <a:t>Final</a:t>
            </a:r>
            <a:r>
              <a:rPr lang="it-IT" dirty="0"/>
              <a:t> </a:t>
            </a:r>
            <a:r>
              <a:rPr lang="it-IT" dirty="0" err="1"/>
              <a:t>version</a:t>
            </a:r>
            <a:r>
              <a:rPr lang="it-IT" dirty="0"/>
              <a:t> of D4.1</a:t>
            </a:r>
          </a:p>
          <a:p>
            <a:pPr lvl="1"/>
            <a:r>
              <a:rPr lang="it-IT" dirty="0" err="1"/>
              <a:t>Description</a:t>
            </a:r>
            <a:r>
              <a:rPr lang="it-IT" dirty="0"/>
              <a:t> of the </a:t>
            </a:r>
            <a:r>
              <a:rPr lang="it-IT" dirty="0" err="1"/>
              <a:t>final</a:t>
            </a:r>
            <a:r>
              <a:rPr lang="it-IT" dirty="0"/>
              <a:t> </a:t>
            </a:r>
            <a:r>
              <a:rPr lang="it-IT" dirty="0" err="1"/>
              <a:t>infrastructure</a:t>
            </a:r>
            <a:r>
              <a:rPr lang="it-IT" dirty="0"/>
              <a:t> </a:t>
            </a:r>
            <a:r>
              <a:rPr lang="it-IT" dirty="0" err="1"/>
              <a:t>based</a:t>
            </a:r>
            <a:r>
              <a:rPr lang="it-IT" dirty="0"/>
              <a:t> on KYPO</a:t>
            </a:r>
          </a:p>
          <a:p>
            <a:pPr lvl="1"/>
            <a:r>
              <a:rPr lang="it-IT" dirty="0" err="1"/>
              <a:t>Description</a:t>
            </a:r>
            <a:r>
              <a:rPr lang="it-IT" dirty="0"/>
              <a:t> on </a:t>
            </a:r>
            <a:r>
              <a:rPr lang="it-IT" dirty="0" err="1"/>
              <a:t>how</a:t>
            </a:r>
            <a:r>
              <a:rPr lang="it-IT" dirty="0"/>
              <a:t> the cyber range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exploited</a:t>
            </a:r>
            <a:r>
              <a:rPr lang="it-IT" dirty="0"/>
              <a:t> (</a:t>
            </a:r>
            <a:r>
              <a:rPr lang="it-IT" dirty="0" err="1"/>
              <a:t>different</a:t>
            </a:r>
            <a:r>
              <a:rPr lang="it-IT" dirty="0"/>
              <a:t> </a:t>
            </a:r>
            <a:r>
              <a:rPr lang="it-IT" dirty="0" err="1"/>
              <a:t>kind</a:t>
            </a:r>
            <a:r>
              <a:rPr lang="it-IT" dirty="0"/>
              <a:t> of </a:t>
            </a:r>
            <a:r>
              <a:rPr lang="it-IT" dirty="0" err="1"/>
              <a:t>exercises</a:t>
            </a:r>
            <a:r>
              <a:rPr lang="it-IT" dirty="0"/>
              <a:t> </a:t>
            </a:r>
            <a:r>
              <a:rPr lang="it-IT" dirty="0" err="1"/>
              <a:t>actually</a:t>
            </a:r>
            <a:r>
              <a:rPr lang="it-IT" dirty="0"/>
              <a:t> </a:t>
            </a:r>
            <a:r>
              <a:rPr lang="it-IT" dirty="0" err="1"/>
              <a:t>implemented</a:t>
            </a:r>
            <a:r>
              <a:rPr lang="it-IT" dirty="0"/>
              <a:t>, </a:t>
            </a:r>
            <a:r>
              <a:rPr lang="it-IT" dirty="0" err="1"/>
              <a:t>visualization</a:t>
            </a:r>
            <a:r>
              <a:rPr lang="it-IT" dirty="0"/>
              <a:t> </a:t>
            </a:r>
            <a:r>
              <a:rPr lang="it-IT" dirty="0" err="1"/>
              <a:t>possibility</a:t>
            </a:r>
            <a:r>
              <a:rPr lang="it-IT" dirty="0"/>
              <a:t> of </a:t>
            </a:r>
            <a:r>
              <a:rPr lang="it-IT" dirty="0" err="1"/>
              <a:t>trainees’</a:t>
            </a:r>
            <a:r>
              <a:rPr lang="it-IT" dirty="0"/>
              <a:t> data, …)</a:t>
            </a:r>
          </a:p>
          <a:p>
            <a:pPr lvl="1"/>
            <a:r>
              <a:rPr lang="it-IT" b="1" u="sng" dirty="0"/>
              <a:t>All partners </a:t>
            </a:r>
            <a:r>
              <a:rPr lang="it-IT" b="1" u="sng" dirty="0" err="1"/>
              <a:t>active</a:t>
            </a:r>
            <a:r>
              <a:rPr lang="it-IT" b="1" u="sng" dirty="0"/>
              <a:t> in the </a:t>
            </a:r>
            <a:r>
              <a:rPr lang="it-IT" b="1" u="sng" dirty="0" err="1"/>
              <a:t>development</a:t>
            </a:r>
            <a:r>
              <a:rPr lang="it-IT" b="1" u="sng" dirty="0"/>
              <a:t> </a:t>
            </a:r>
            <a:r>
              <a:rPr lang="it-IT" b="1" u="sng" dirty="0" err="1"/>
              <a:t>will</a:t>
            </a:r>
            <a:r>
              <a:rPr lang="it-IT" b="1" u="sng" dirty="0"/>
              <a:t> </a:t>
            </a:r>
            <a:r>
              <a:rPr lang="it-IT" b="1" u="sng" dirty="0" err="1"/>
              <a:t>contribute</a:t>
            </a:r>
            <a:endParaRPr lang="it-IT" b="1" u="sng" dirty="0"/>
          </a:p>
          <a:p>
            <a:endParaRPr lang="it-IT" dirty="0"/>
          </a:p>
          <a:p>
            <a:r>
              <a:rPr lang="it-IT" dirty="0"/>
              <a:t>D4.4 </a:t>
            </a:r>
            <a:r>
              <a:rPr lang="en-US" dirty="0"/>
              <a:t>AERAS Monitoring, Assessment and Adaptation mechanisms – V2 </a:t>
            </a:r>
            <a:r>
              <a:rPr lang="en-US" b="1" dirty="0"/>
              <a:t>M66</a:t>
            </a:r>
            <a:r>
              <a:rPr lang="it-IT" b="1" dirty="0"/>
              <a:t> – Leader UMIL</a:t>
            </a:r>
          </a:p>
          <a:p>
            <a:pPr marL="0" indent="0">
              <a:buNone/>
            </a:pPr>
            <a:r>
              <a:rPr lang="it-IT" b="1" dirty="0"/>
              <a:t>Focus on</a:t>
            </a:r>
          </a:p>
          <a:p>
            <a:pPr lvl="1"/>
            <a:r>
              <a:rPr lang="it-IT" dirty="0" err="1"/>
              <a:t>Final</a:t>
            </a:r>
            <a:r>
              <a:rPr lang="it-IT" dirty="0"/>
              <a:t> </a:t>
            </a:r>
            <a:r>
              <a:rPr lang="it-IT" dirty="0" err="1"/>
              <a:t>version</a:t>
            </a:r>
            <a:r>
              <a:rPr lang="it-IT" dirty="0"/>
              <a:t> of D4.2</a:t>
            </a:r>
          </a:p>
          <a:p>
            <a:pPr lvl="1"/>
            <a:r>
              <a:rPr lang="it-IT" dirty="0"/>
              <a:t>Application of the </a:t>
            </a:r>
            <a:r>
              <a:rPr lang="it-IT" dirty="0" err="1"/>
              <a:t>methodology</a:t>
            </a:r>
            <a:r>
              <a:rPr lang="it-IT" dirty="0"/>
              <a:t> </a:t>
            </a:r>
            <a:r>
              <a:rPr lang="it-IT" dirty="0" err="1"/>
              <a:t>described</a:t>
            </a:r>
            <a:r>
              <a:rPr lang="it-IT" dirty="0"/>
              <a:t> in D4.2 to the </a:t>
            </a:r>
            <a:r>
              <a:rPr lang="it-IT" dirty="0" err="1"/>
              <a:t>pilots</a:t>
            </a:r>
            <a:r>
              <a:rPr lang="it-IT" dirty="0"/>
              <a:t> and </a:t>
            </a:r>
            <a:r>
              <a:rPr lang="it-IT" dirty="0" err="1"/>
              <a:t>before</a:t>
            </a:r>
            <a:r>
              <a:rPr lang="it-IT" dirty="0"/>
              <a:t> and after the training</a:t>
            </a:r>
          </a:p>
          <a:p>
            <a:pPr lvl="1"/>
            <a:r>
              <a:rPr lang="it-IT" dirty="0"/>
              <a:t>Data coming from the </a:t>
            </a:r>
            <a:r>
              <a:rPr lang="it-IT" dirty="0" err="1"/>
              <a:t>methodology</a:t>
            </a:r>
            <a:r>
              <a:rPr lang="it-IT" dirty="0"/>
              <a:t> </a:t>
            </a:r>
            <a:r>
              <a:rPr lang="it-IT" dirty="0" err="1"/>
              <a:t>will</a:t>
            </a:r>
            <a:r>
              <a:rPr lang="it-IT" dirty="0"/>
              <a:t> be </a:t>
            </a:r>
            <a:r>
              <a:rPr lang="it-IT" dirty="0" err="1"/>
              <a:t>used</a:t>
            </a:r>
            <a:r>
              <a:rPr lang="it-IT" dirty="0"/>
              <a:t> in WP5 deliverables</a:t>
            </a:r>
          </a:p>
          <a:p>
            <a:pPr lvl="1"/>
            <a:r>
              <a:rPr lang="it-IT" dirty="0"/>
              <a:t>Example of </a:t>
            </a:r>
            <a:r>
              <a:rPr lang="it-IT" dirty="0" err="1"/>
              <a:t>adaptations</a:t>
            </a:r>
            <a:r>
              <a:rPr lang="it-IT" dirty="0"/>
              <a:t> of </a:t>
            </a:r>
            <a:r>
              <a:rPr lang="it-IT" dirty="0" err="1"/>
              <a:t>existing</a:t>
            </a:r>
            <a:r>
              <a:rPr lang="it-IT" dirty="0"/>
              <a:t> training activities as </a:t>
            </a:r>
            <a:r>
              <a:rPr lang="it-IT" dirty="0" err="1"/>
              <a:t>described</a:t>
            </a:r>
            <a:r>
              <a:rPr lang="it-IT" dirty="0"/>
              <a:t> in D4.2</a:t>
            </a:r>
          </a:p>
          <a:p>
            <a:pPr lvl="1"/>
            <a:r>
              <a:rPr lang="it-IT" b="1" u="sng" dirty="0" err="1"/>
              <a:t>Contribution</a:t>
            </a:r>
            <a:r>
              <a:rPr lang="it-IT" b="1" u="sng" dirty="0"/>
              <a:t> </a:t>
            </a:r>
            <a:r>
              <a:rPr lang="it-IT" b="1" u="sng" dirty="0" err="1"/>
              <a:t>expected</a:t>
            </a:r>
            <a:r>
              <a:rPr lang="it-IT" b="1" u="sng" dirty="0"/>
              <a:t> by </a:t>
            </a:r>
            <a:r>
              <a:rPr lang="it-IT" b="1" u="sng" dirty="0" err="1"/>
              <a:t>pilots</a:t>
            </a:r>
            <a:r>
              <a:rPr lang="it-IT" b="1" u="sng" dirty="0"/>
              <a:t> and partners </a:t>
            </a:r>
            <a:r>
              <a:rPr lang="it-IT" b="1" u="sng" dirty="0" err="1"/>
              <a:t>active</a:t>
            </a:r>
            <a:r>
              <a:rPr lang="it-IT" b="1" u="sng" dirty="0"/>
              <a:t> in the deployment</a:t>
            </a:r>
          </a:p>
          <a:p>
            <a:endParaRPr lang="it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87CD40-A5EB-411D-B8E9-853651ACF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US"/>
              <a:t>GM - 14 January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2EC0BC-812B-44C6-9179-351DAD1FE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7184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ERAS_PresentationTemplate.potx" id="{9BFA0ABB-594F-475D-BC6B-7C3631A31983}" vid="{3C3EC8AC-9051-4C3E-AAA2-F8D7F424D54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32D9A549A5ACF4AA9727613D577EA21" ma:contentTypeVersion="16" ma:contentTypeDescription="Creare un nuovo documento." ma:contentTypeScope="" ma:versionID="900be3ad8a455f1220923ee4f7442b59">
  <xsd:schema xmlns:xsd="http://www.w3.org/2001/XMLSchema" xmlns:xs="http://www.w3.org/2001/XMLSchema" xmlns:p="http://schemas.microsoft.com/office/2006/metadata/properties" xmlns:ns3="4e1c5512-3fd8-4e11-99bf-699f49c8b82b" xmlns:ns4="75554b86-8fe8-4820-b7c4-aced46acd3db" targetNamespace="http://schemas.microsoft.com/office/2006/metadata/properties" ma:root="true" ma:fieldsID="bd6845e3b08d02535570045cb7aff1f0" ns3:_="" ns4:_="">
    <xsd:import namespace="4e1c5512-3fd8-4e11-99bf-699f49c8b82b"/>
    <xsd:import namespace="75554b86-8fe8-4820-b7c4-aced46acd3d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1c5512-3fd8-4e11-99bf-699f49c8b8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554b86-8fe8-4820-b7c4-aced46acd3d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e1c5512-3fd8-4e11-99bf-699f49c8b82b" xsi:nil="true"/>
  </documentManagement>
</p:properties>
</file>

<file path=customXml/itemProps1.xml><?xml version="1.0" encoding="utf-8"?>
<ds:datastoreItem xmlns:ds="http://schemas.openxmlformats.org/officeDocument/2006/customXml" ds:itemID="{2C4B6E06-AAA9-417E-91DF-39405A7D03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1c5512-3fd8-4e11-99bf-699f49c8b82b"/>
    <ds:schemaRef ds:uri="75554b86-8fe8-4820-b7c4-aced46acd3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346561-9EFB-457D-B6CB-390D8ED351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554C3E-388D-493E-8C3B-B651B31F1040}">
  <ds:schemaRefs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dcmitype/"/>
    <ds:schemaRef ds:uri="http://purl.org/dc/elements/1.1/"/>
    <ds:schemaRef ds:uri="4e1c5512-3fd8-4e11-99bf-699f49c8b82b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75554b86-8fe8-4820-b7c4-aced46acd3db"/>
  </ds:schemaRefs>
</ds:datastoreItem>
</file>

<file path=docMetadata/LabelInfo.xml><?xml version="1.0" encoding="utf-8"?>
<clbl:labelList xmlns:clbl="http://schemas.microsoft.com/office/2020/mipLabelMetadata">
  <clbl:label id="{13b55eef-7018-4674-a3d7-cc0db06d545c}" enabled="0" method="" siteId="{13b55eef-7018-4674-a3d7-cc0db06d545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AERAS_PresentationTemplate</Template>
  <TotalTime>0</TotalTime>
  <Words>908</Words>
  <Application>Microsoft Office PowerPoint</Application>
  <PresentationFormat>Widescreen</PresentationFormat>
  <Paragraphs>130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Calibri</vt:lpstr>
      <vt:lpstr>Franklin Gothic Book</vt:lpstr>
      <vt:lpstr>Wingdings 2</vt:lpstr>
      <vt:lpstr>DividendVTI</vt:lpstr>
      <vt:lpstr>Last Mile General meeting – January 14, 2025</vt:lpstr>
      <vt:lpstr>Agenda</vt:lpstr>
      <vt:lpstr>WP3: AERAS Models &amp; Model-driven Cyber Range programmes creation</vt:lpstr>
      <vt:lpstr>WP4 Key Components Development</vt:lpstr>
      <vt:lpstr>WP5 Platform Integration, Pilots, and Validation</vt:lpstr>
      <vt:lpstr>WP4 core architecture (as from previous GM)</vt:lpstr>
      <vt:lpstr>Planning</vt:lpstr>
      <vt:lpstr>WP3 upcoming deliverables</vt:lpstr>
      <vt:lpstr>WP4 upcoming Deliverables</vt:lpstr>
      <vt:lpstr>WP5 Upcoming deliverables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WP1: Project Management</dc:title>
  <dc:creator>Fulvio Frati</dc:creator>
  <cp:lastModifiedBy>Fulvio Frati</cp:lastModifiedBy>
  <cp:revision>68</cp:revision>
  <dcterms:created xsi:type="dcterms:W3CDTF">2020-11-05T13:34:32Z</dcterms:created>
  <dcterms:modified xsi:type="dcterms:W3CDTF">2025-01-21T08:54:51Z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0x010100432D9A549A5ACF4AA9727613D577EA21</vt:lpwstr>
  </property>
</Properties>
</file>