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30" r:id="rId5"/>
    <p:sldId id="323" r:id="rId6"/>
    <p:sldId id="352" r:id="rId7"/>
    <p:sldId id="339" r:id="rId8"/>
    <p:sldId id="367" r:id="rId9"/>
    <p:sldId id="368" r:id="rId10"/>
    <p:sldId id="354" r:id="rId11"/>
    <p:sldId id="366" r:id="rId12"/>
    <p:sldId id="364" r:id="rId13"/>
    <p:sldId id="357" r:id="rId14"/>
    <p:sldId id="358" r:id="rId15"/>
    <p:sldId id="359" r:id="rId16"/>
    <p:sldId id="369" r:id="rId17"/>
    <p:sldId id="370" r:id="rId18"/>
    <p:sldId id="371" r:id="rId19"/>
    <p:sldId id="363" r:id="rId20"/>
  </p:sldIdLst>
  <p:sldSz cx="12192000" cy="6858000"/>
  <p:notesSz cx="7315200" cy="9601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48E4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ACA62-FEA8-44FF-8A92-BCE02AB3D630}" v="1" dt="2023-12-05T15:22:27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5613" autoAdjust="0"/>
  </p:normalViewPr>
  <p:slideViewPr>
    <p:cSldViewPr snapToGrid="0">
      <p:cViewPr varScale="1">
        <p:scale>
          <a:sx n="152" d="100"/>
          <a:sy n="152" d="100"/>
        </p:scale>
        <p:origin x="684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o Agostino Ardagna" userId="6afb8774-30dd-49f0-87e8-2e09591d0107" providerId="ADAL" clId="{AB4ACA62-FEA8-44FF-8A92-BCE02AB3D630}"/>
    <pc:docChg chg="undo redo custSel addSld modSld">
      <pc:chgData name="Claudio Agostino Ardagna" userId="6afb8774-30dd-49f0-87e8-2e09591d0107" providerId="ADAL" clId="{AB4ACA62-FEA8-44FF-8A92-BCE02AB3D630}" dt="2023-12-05T15:23:54.619" v="99" actId="20577"/>
      <pc:docMkLst>
        <pc:docMk/>
      </pc:docMkLst>
      <pc:sldChg chg="modSp add mod">
        <pc:chgData name="Claudio Agostino Ardagna" userId="6afb8774-30dd-49f0-87e8-2e09591d0107" providerId="ADAL" clId="{AB4ACA62-FEA8-44FF-8A92-BCE02AB3D630}" dt="2023-12-05T15:23:54.619" v="99" actId="20577"/>
        <pc:sldMkLst>
          <pc:docMk/>
          <pc:sldMk cId="3695406077" sldId="344"/>
        </pc:sldMkLst>
        <pc:spChg chg="mod">
          <ac:chgData name="Claudio Agostino Ardagna" userId="6afb8774-30dd-49f0-87e8-2e09591d0107" providerId="ADAL" clId="{AB4ACA62-FEA8-44FF-8A92-BCE02AB3D630}" dt="2023-12-05T15:22:34.520" v="26" actId="20577"/>
          <ac:spMkLst>
            <pc:docMk/>
            <pc:sldMk cId="3695406077" sldId="344"/>
            <ac:spMk id="2" creationId="{00000000-0000-0000-0000-000000000000}"/>
          </ac:spMkLst>
        </pc:spChg>
        <pc:spChg chg="mod">
          <ac:chgData name="Claudio Agostino Ardagna" userId="6afb8774-30dd-49f0-87e8-2e09591d0107" providerId="ADAL" clId="{AB4ACA62-FEA8-44FF-8A92-BCE02AB3D630}" dt="2023-12-05T15:23:54.619" v="99" actId="20577"/>
          <ac:spMkLst>
            <pc:docMk/>
            <pc:sldMk cId="3695406077" sldId="34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8AA19FA-41AE-4F2A-8228-3399FEB02D4B}" type="datetimeFigureOut">
              <a:rPr lang="it-IT" smtClean="0"/>
              <a:t>12/02/2025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1F2187-BD6B-4CD4-8DF4-F350925E52C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86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194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54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287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A0BE3-612E-A2EC-59FB-62F5F5A65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35DA3BD-00C4-BF6F-0B23-F3879159F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E2DF7B1-4FA7-1712-BC22-73280CA6B4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A7DE15-94E2-F0E9-DAE9-E29F86107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01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272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8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54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06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44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88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04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F2187-BD6B-4CD4-8DF4-F350925E52C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39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sub-title styles</a:t>
            </a:r>
            <a:endParaRPr lang="it-IT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Nome beneficiario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774" y="100581"/>
            <a:ext cx="824999" cy="96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MUSA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886887"/>
            <a:ext cx="5293360" cy="712883"/>
          </a:xfrm>
        </p:spPr>
        <p:txBody>
          <a:bodyPr/>
          <a:lstStyle/>
          <a:p>
            <a:r>
              <a:rPr lang="it-IT" b="1" dirty="0">
                <a:solidFill>
                  <a:srgbClr val="C48E48"/>
                </a:solidFill>
              </a:rPr>
              <a:t>Plenaria mensile WP1</a:t>
            </a:r>
          </a:p>
        </p:txBody>
      </p:sp>
      <p:pic>
        <p:nvPicPr>
          <p:cNvPr id="15" name="Segnaposto immagine 14">
            <a:extLst>
              <a:ext uri="{FF2B5EF4-FFF2-40B4-BE49-F238E27FC236}">
                <a16:creationId xmlns:a16="http://schemas.microsoft.com/office/drawing/2014/main" id="{27496875-4357-A1D6-A481-2B80F3E1B2D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0" t="23331" r="29631" b="15584"/>
          <a:stretch/>
        </p:blipFill>
        <p:spPr>
          <a:xfrm>
            <a:off x="6096000" y="2127516"/>
            <a:ext cx="3795445" cy="3795447"/>
          </a:xfrm>
          <a:prstGeom prst="ellipse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8DD676-B753-4CB8-A8F7-2BEFC134999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4400" y="4599769"/>
            <a:ext cx="3431458" cy="1496231"/>
          </a:xfrm>
        </p:spPr>
        <p:txBody>
          <a:bodyPr>
            <a:normAutofit/>
          </a:bodyPr>
          <a:lstStyle/>
          <a:p>
            <a:r>
              <a:rPr lang="it-IT" sz="1900" b="1" dirty="0">
                <a:solidFill>
                  <a:srgbClr val="C48E48"/>
                </a:solidFill>
              </a:rPr>
              <a:t>Mercoledì </a:t>
            </a:r>
          </a:p>
          <a:p>
            <a:r>
              <a:rPr lang="it-IT" sz="1900" b="1" dirty="0">
                <a:solidFill>
                  <a:srgbClr val="C48E48"/>
                </a:solidFill>
              </a:rPr>
              <a:t>12 febbraio 2025 </a:t>
            </a:r>
          </a:p>
          <a:p>
            <a:r>
              <a:rPr lang="it-IT" sz="1900" b="1" dirty="0">
                <a:solidFill>
                  <a:srgbClr val="C48E48"/>
                </a:solidFill>
              </a:rPr>
              <a:t>h9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289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Presentazioni e </a:t>
            </a:r>
            <a:r>
              <a:rPr lang="it-IT" dirty="0" err="1"/>
              <a:t>deliverable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10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rendere disponibili le presentazioni e i </a:t>
            </a:r>
            <a:r>
              <a:rPr lang="it-IT" u="sng" dirty="0" err="1">
                <a:solidFill>
                  <a:srgbClr val="FF0000"/>
                </a:solidFill>
              </a:rPr>
              <a:t>deliverable</a:t>
            </a:r>
            <a:r>
              <a:rPr lang="it-IT" u="sng" dirty="0">
                <a:solidFill>
                  <a:srgbClr val="FF0000"/>
                </a:solidFill>
              </a:rPr>
              <a:t> se non spediti via mail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2122" y="2329379"/>
            <a:ext cx="6228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REMINDER Fare upload delle </a:t>
            </a:r>
            <a:r>
              <a:rPr lang="it-IT" sz="2400" dirty="0">
                <a:solidFill>
                  <a:srgbClr val="FF0000"/>
                </a:solidFill>
              </a:rPr>
              <a:t>presentazioni</a:t>
            </a:r>
            <a:r>
              <a:rPr lang="it-IT" sz="2400" dirty="0"/>
              <a:t> e dei </a:t>
            </a:r>
            <a:r>
              <a:rPr lang="it-IT" sz="2400" b="1" dirty="0" err="1">
                <a:solidFill>
                  <a:srgbClr val="FF0000"/>
                </a:solidFill>
              </a:rPr>
              <a:t>deliverable</a:t>
            </a:r>
            <a:r>
              <a:rPr lang="it-IT" sz="2400" b="1" dirty="0">
                <a:solidFill>
                  <a:srgbClr val="FF0000"/>
                </a:solidFill>
              </a:rPr>
              <a:t> con scheda </a:t>
            </a:r>
            <a:r>
              <a:rPr lang="it-IT" sz="2400" dirty="0"/>
              <a:t>nell’area dedicata in Teams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/>
              <a:t>Per poterle eventualmente trasmettere ad HUB MUSA, quando richieste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dirty="0"/>
              <a:t>Per facilitare il lavoro degli altri partecipanti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rgbClr val="FF0000"/>
                </a:solidFill>
              </a:rPr>
              <a:t>Deliverable</a:t>
            </a:r>
            <a:r>
              <a:rPr lang="it-IT" sz="2400" b="1" dirty="0">
                <a:solidFill>
                  <a:srgbClr val="FF0000"/>
                </a:solidFill>
              </a:rPr>
              <a:t> per poter fare il prossimo report scientifico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425" y="2711318"/>
            <a:ext cx="3848637" cy="195289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467600" y="4210225"/>
            <a:ext cx="1717040" cy="361775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049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216" y="3098635"/>
            <a:ext cx="6303084" cy="30773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Focus anno 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11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Crono-programma disponibile online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2506" y="2510287"/>
            <a:ext cx="1136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REMINDER i </a:t>
            </a:r>
            <a:r>
              <a:rPr lang="it-IT" sz="2400" b="1" dirty="0">
                <a:solidFill>
                  <a:srgbClr val="FF0000"/>
                </a:solidFill>
              </a:rPr>
              <a:t>crono-programmi</a:t>
            </a:r>
            <a:r>
              <a:rPr lang="it-IT" sz="2400" dirty="0"/>
              <a:t> sono disponibili nel folder condiviso di Teams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37610" y="4515946"/>
            <a:ext cx="2142361" cy="27376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41728" y="4899894"/>
            <a:ext cx="1312757" cy="1402774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9024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07" y="1028795"/>
            <a:ext cx="5246622" cy="558390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Focus anno 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12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Crono-programma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92507" y="2510287"/>
            <a:ext cx="5522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REMINDER crono-programmi on line per ogni task / sotto task (pilot)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/>
              <a:t>Deadline </a:t>
            </a:r>
            <a:r>
              <a:rPr lang="it-IT" sz="2400"/>
              <a:t>28 febbraio 2025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8667152" y="1495773"/>
            <a:ext cx="2142361" cy="27376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8081614" y="5910942"/>
            <a:ext cx="3587872" cy="72240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167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</a:t>
            </a:r>
            <a:r>
              <a:rPr lang="it-IT" dirty="0" err="1"/>
              <a:t>Spoke</a:t>
            </a:r>
            <a:r>
              <a:rPr lang="it-IT" dirty="0"/>
              <a:t>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13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Richiesta da parte dell’HUB (1)</a:t>
            </a:r>
          </a:p>
        </p:txBody>
      </p:sp>
      <p:sp>
        <p:nvSpPr>
          <p:cNvPr id="6" name="Ovale 5"/>
          <p:cNvSpPr/>
          <p:nvPr/>
        </p:nvSpPr>
        <p:spPr>
          <a:xfrm>
            <a:off x="8298426" y="1335635"/>
            <a:ext cx="2318774" cy="8021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IMPORTANTE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0568" y="2398489"/>
            <a:ext cx="1091086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MAIL DA</a:t>
            </a:r>
            <a:r>
              <a:rPr kumimoji="0" lang="it-IT" altLang="it-IT" sz="18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PARTE HUB</a:t>
            </a:r>
            <a:endParaRPr lang="it-IT" altLang="it-IT" baseline="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dopo l’incontro del Gruppo Comunicazione MUSA,  a valle dello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Steering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MUSA del 29.01.25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«la proposta condivisa iniziale è quella di strutturare uno “spazio Virtuale” UNIMI MUSA, con l’obiettivo di raccogliere tutte le iniziative / piattaforme / Osservatori che avete sviluppato nei diversi </a:t>
            </a:r>
            <a:r>
              <a:rPr kumimoji="0" lang="it-IT" altLang="it-IT" sz="1800" b="1" i="1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Spoke</a:t>
            </a:r>
            <a:r>
              <a:rPr kumimoji="0" lang="it-IT" altLang="it-IT" sz="1800" b="1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MUSA.»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Quindi</a:t>
            </a:r>
            <a:r>
              <a:rPr kumimoji="0" lang="it-IT" altLang="it-IT" sz="1800" b="0" i="0" u="none" strike="noStrike" cap="none" normalizeH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it-IT" altLang="it-IT" dirty="0">
                <a:solidFill>
                  <a:srgbClr val="222222"/>
                </a:solidFill>
                <a:cs typeface="Arial" panose="020B0604020202020204" pitchFamily="34" charset="0"/>
              </a:rPr>
              <a:t>er la </a:t>
            </a:r>
            <a:r>
              <a:rPr lang="it-IT" altLang="it-IT" dirty="0">
                <a:solidFill>
                  <a:srgbClr val="FF0000"/>
                </a:solidFill>
                <a:cs typeface="Arial" panose="020B0604020202020204" pitchFamily="34" charset="0"/>
              </a:rPr>
              <a:t>nostra piattaforma informatica</a:t>
            </a:r>
            <a:r>
              <a:rPr lang="it-IT" altLang="it-IT" dirty="0">
                <a:solidFill>
                  <a:srgbClr val="222222"/>
                </a:solidFill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Breve </a:t>
            </a: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descrizione (italiano/inglese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>
                <a:solidFill>
                  <a:srgbClr val="222222"/>
                </a:solidFill>
                <a:cs typeface="Arial" panose="020B0604020202020204" pitchFamily="34" charset="0"/>
              </a:rPr>
              <a:t>Link per accesso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/>
              <a:t>Registrazione alla piattaforma / sono previste 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credenziali «guest»?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C’è documentazione (PDF/online) già disponibile per gli utenti?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altLang="it-IT" dirty="0"/>
              <a:t>Stato dell’Arte sui </a:t>
            </a:r>
            <a:r>
              <a:rPr lang="it-IT" altLang="it-IT" dirty="0" err="1"/>
              <a:t>pilot</a:t>
            </a:r>
            <a:r>
              <a:rPr lang="it-IT" altLang="it-IT" dirty="0"/>
              <a:t> che utilizzano la piattaforma (Sviluppo? Produzione?)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43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</a:t>
            </a:r>
            <a:r>
              <a:rPr lang="it-IT" dirty="0" err="1"/>
              <a:t>Spoke</a:t>
            </a:r>
            <a:r>
              <a:rPr lang="it-IT" dirty="0"/>
              <a:t>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14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Richiesta da parte dell’HUB (2)</a:t>
            </a:r>
          </a:p>
        </p:txBody>
      </p:sp>
      <p:sp>
        <p:nvSpPr>
          <p:cNvPr id="6" name="Ovale 5"/>
          <p:cNvSpPr/>
          <p:nvPr/>
        </p:nvSpPr>
        <p:spPr>
          <a:xfrm>
            <a:off x="8298426" y="1335635"/>
            <a:ext cx="2318774" cy="8021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IMPORTANTE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0568" y="2799294"/>
            <a:ext cx="1091086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Eventi (con relativa pubblicità su social media)</a:t>
            </a:r>
            <a:endParaRPr kumimoji="0" lang="it-IT" altLang="it-IT" sz="2400" b="1" i="1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it-IT" dirty="0">
              <a:solidFill>
                <a:srgbClr val="22222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37547"/>
              </p:ext>
            </p:extLst>
          </p:nvPr>
        </p:nvGraphicFramePr>
        <p:xfrm>
          <a:off x="640568" y="3771282"/>
          <a:ext cx="103759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SPOKE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CONTENITORE</a:t>
                      </a:r>
                      <a:br>
                        <a:rPr lang="en-US" sz="1200" u="none" strike="noStrike">
                          <a:effectLst/>
                        </a:rPr>
                      </a:br>
                      <a:r>
                        <a:rPr lang="en-US" sz="1200" u="none" strike="noStrike">
                          <a:effectLst/>
                        </a:rPr>
                        <a:t>(es. Human Hall; MHEO; MEIEC; Construction Lab; Moda Next; PrintMED)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 dirty="0">
                          <a:effectLst/>
                        </a:rPr>
                        <a:t>Descrizione EN (</a:t>
                      </a:r>
                      <a:r>
                        <a:rPr lang="it-IT" sz="1200" u="none" strike="noStrike" dirty="0" err="1">
                          <a:effectLst/>
                        </a:rPr>
                        <a:t>max</a:t>
                      </a:r>
                      <a:r>
                        <a:rPr lang="it-IT" sz="1200" u="none" strike="noStrike" dirty="0">
                          <a:effectLst/>
                        </a:rPr>
                        <a:t> 400 caratteri)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Descrizione ITA  (max 400 caratteri)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SITO WEB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SOCIAL MEDIA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SOCIAL MEDIA 1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SOCIAL MEDIA 2</a:t>
                      </a: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 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EVENTI IN PROGRAMMA 2025 (indicare gli eventi di SPOKE)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DATA presunta evento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 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9548167" y="3192955"/>
            <a:ext cx="246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Verrà inviato Excel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52825" y="5311396"/>
            <a:ext cx="1148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ESEMPIO: partecipazione WP2 (</a:t>
            </a:r>
            <a:r>
              <a:rPr lang="it-IT" sz="2400" dirty="0" err="1"/>
              <a:t>Spoke</a:t>
            </a:r>
            <a:r>
              <a:rPr lang="it-IT" sz="2400" dirty="0"/>
              <a:t> 2) a </a:t>
            </a:r>
            <a:r>
              <a:rPr lang="en-US" sz="2400" u="sng" dirty="0"/>
              <a:t>Meet-me-Tonight</a:t>
            </a:r>
            <a:r>
              <a:rPr lang="en-US" sz="2400" dirty="0"/>
              <a:t> (UNIMI stand on telemedicine)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33BF5-C3FE-0323-3A42-F9552B807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278C09-8D9D-B7EF-C962-01E87EC4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Varie </a:t>
            </a:r>
            <a:r>
              <a:rPr lang="it-IT"/>
              <a:t>ed eventuali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D7C66D-BDF6-EA19-C774-FE71EB739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15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40A395F-2C27-73EE-68DB-7B697858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68" y="1982996"/>
            <a:ext cx="1091086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dirty="0">
                <a:solidFill>
                  <a:srgbClr val="FF0000"/>
                </a:solidFill>
                <a:latin typeface="+mn-lt"/>
              </a:rPr>
              <a:t>Questionario MUSA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https://forms.office.com/Pages/ResponsePage.aspx?id=K3EXCvNtXUKAjjCd8ope62Ld8x33MVZIn1ANBzC31IJUREkzNDBCTDFKUk1JQUI2TkhFVFU0Uko4MC4u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dirty="0">
                <a:solidFill>
                  <a:srgbClr val="FF0000"/>
                </a:solidFill>
                <a:latin typeface="+mn-lt"/>
              </a:rPr>
              <a:t>Fondazione </a:t>
            </a:r>
            <a:r>
              <a:rPr lang="it-IT" altLang="it-IT" dirty="0" err="1">
                <a:solidFill>
                  <a:srgbClr val="FF0000"/>
                </a:solidFill>
                <a:latin typeface="+mn-lt"/>
              </a:rPr>
              <a:t>Polimi</a:t>
            </a:r>
            <a:r>
              <a:rPr lang="it-IT" altLang="it-IT" dirty="0">
                <a:solidFill>
                  <a:srgbClr val="FF0000"/>
                </a:solidFill>
                <a:latin typeface="+mn-lt"/>
              </a:rPr>
              <a:t> sta portando avanti </a:t>
            </a:r>
            <a:r>
              <a:rPr lang="it-IT" altLang="it-IT" dirty="0" err="1">
                <a:solidFill>
                  <a:srgbClr val="FF0000"/>
                </a:solidFill>
                <a:latin typeface="+mn-lt"/>
              </a:rPr>
              <a:t>videointervistate</a:t>
            </a:r>
            <a:r>
              <a:rPr lang="it-IT" altLang="it-IT" dirty="0">
                <a:solidFill>
                  <a:srgbClr val="FF0000"/>
                </a:solidFill>
                <a:latin typeface="+mn-lt"/>
              </a:rPr>
              <a:t> sulle ricerche svolte dai loro gruppi nel contesto MUSA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Inviare breve paragrafo su attività per chiunque volesse comunicare qualcosa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dirty="0">
                <a:solidFill>
                  <a:srgbClr val="FF0000"/>
                </a:solidFill>
                <a:latin typeface="+mn-lt"/>
              </a:rPr>
              <a:t>Bando a cascata INFANT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dirty="0">
                <a:solidFill>
                  <a:srgbClr val="FF0000"/>
                </a:solidFill>
                <a:latin typeface="+mn-lt"/>
              </a:rPr>
              <a:t>Riunione </a:t>
            </a:r>
            <a:r>
              <a:rPr lang="it-IT" altLang="it-IT" dirty="0" err="1">
                <a:solidFill>
                  <a:srgbClr val="FF0000"/>
                </a:solidFill>
                <a:latin typeface="+mn-lt"/>
              </a:rPr>
              <a:t>spoke</a:t>
            </a:r>
            <a:r>
              <a:rPr lang="it-IT" altLang="it-IT" dirty="0">
                <a:solidFill>
                  <a:srgbClr val="FF0000"/>
                </a:solidFill>
                <a:latin typeface="+mn-lt"/>
              </a:rPr>
              <a:t> leader mercoledì 19 febbraio 2025 dalle 15 alle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>
                <a:solidFill>
                  <a:srgbClr val="222222"/>
                </a:solidFill>
                <a:cs typeface="Arial" panose="020B0604020202020204" pitchFamily="34" charset="0"/>
              </a:rPr>
              <a:t>Lo scopo dell’incontro è il consueto update delle attività di progetto per singolo WP per il periodo 01.01.25 – 28.02.25.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it-IT" altLang="it-IT" dirty="0">
                <a:solidFill>
                  <a:srgbClr val="FF0000"/>
                </a:solidFill>
                <a:latin typeface="+mn-lt"/>
              </a:rPr>
              <a:t>Evento MUSA – Ricerca e Sviluppo per la Città del Futuro che si terrà il 20 e 21 marzo 2025 a Milano presso la sede di Assolombarda, in via Pantano 9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7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sz="4000" dirty="0"/>
              <a:t>END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16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20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Agenda della giornata</a:t>
            </a:r>
          </a:p>
          <a:p>
            <a:r>
              <a:rPr lang="it-IT" dirty="0"/>
              <a:t>Comunicazioni &amp; info</a:t>
            </a:r>
          </a:p>
          <a:p>
            <a:r>
              <a:rPr lang="it-IT" dirty="0"/>
              <a:t>Presentazione principale =&gt; update sulla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Infrastruttura informatica (Task 1.1)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2</a:t>
            </a:fld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rgbClr val="C48E48"/>
                </a:solidFill>
              </a:rPr>
              <a:t>Mercoledì 12 febbraio 2025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398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3</a:t>
            </a:fld>
            <a:endParaRPr lang="it-IT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248784"/>
              </p:ext>
            </p:extLst>
          </p:nvPr>
        </p:nvGraphicFramePr>
        <p:xfrm>
          <a:off x="435610" y="1233888"/>
          <a:ext cx="1132078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98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AGENDA Plenaria WP1 </a:t>
                      </a:r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311"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Slot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Titolo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i="1" dirty="0"/>
                        <a:t>Chair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42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INTRODUZIONE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9:00-9:15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Introduzione</a:t>
                      </a:r>
                      <a:endParaRPr lang="it-I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Ardagna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394">
                <a:tc gridSpan="3">
                  <a:txBody>
                    <a:bodyPr/>
                    <a:lstStyle/>
                    <a:p>
                      <a:pPr algn="ctr"/>
                      <a:r>
                        <a:rPr lang="it-IT" sz="1200" b="1" dirty="0"/>
                        <a:t>STATO AVANZAMENTO</a:t>
                      </a:r>
                      <a:r>
                        <a:rPr lang="it-IT" sz="1200" b="1" baseline="0" dirty="0"/>
                        <a:t> LAVORI</a:t>
                      </a:r>
                      <a:endParaRPr lang="it-IT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9:15-10:15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Slot di aggiornamento Task/SottoTask</a:t>
                      </a:r>
                      <a:r>
                        <a:rPr lang="it-IT" sz="1600" kern="1200" baseline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 minuti per Task/ SottoTask):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1.1 (</a:t>
                      </a:r>
                      <a:r>
                        <a:rPr lang="it-IT" sz="1400" dirty="0"/>
                        <a:t>infrastruttura: 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Anisetti, </a:t>
                      </a:r>
                      <a:r>
                        <a:rPr lang="it-IT" sz="1400" dirty="0"/>
                        <a:t>sicurezza: 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Ziccardi)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Task 1.2 (</a:t>
                      </a:r>
                      <a:r>
                        <a:rPr lang="it-IT" sz="1400" dirty="0"/>
                        <a:t>dati: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Mesiti, </a:t>
                      </a:r>
                      <a:r>
                        <a:rPr lang="it-IT" sz="1400" dirty="0"/>
                        <a:t>certificazione: 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Bellandi)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  1.2.1: Economic impact of a structured collection of big data in life sciences (</a:t>
                      </a:r>
                      <a:r>
                        <a:rPr lang="en-GB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Zirulia</a:t>
                      </a:r>
                      <a:r>
                        <a:rPr lang="en-GB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it-IT" sz="14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  1.2.2: Pilot Exploiting Genomic Data for Drug Design (</a:t>
                      </a:r>
                      <a:r>
                        <a:rPr lang="en-US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Norata</a:t>
                      </a:r>
                      <a:r>
                        <a:rPr lang="en-US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1.2.3: Fusion of image-tabular data for federated learning of diagnostic models (</a:t>
                      </a:r>
                      <a:r>
                        <a:rPr lang="en-US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Gianini</a:t>
                      </a:r>
                      <a:r>
                        <a:rPr lang="en-US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1.2.4: Pilot Digital Strategies for Active Ingredients Synthesis for Pharma (</a:t>
                      </a:r>
                      <a:r>
                        <a:rPr lang="en-US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Benaglia</a:t>
                      </a:r>
                      <a:r>
                        <a:rPr lang="en-US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1.2.5: Pilot Structure-based in silico target identification (Vistoli)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  1.2.6: Green Radiotherapy (</a:t>
                      </a:r>
                      <a:r>
                        <a:rPr lang="it-IT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Jereczek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Pilot</a:t>
                      </a:r>
                      <a:r>
                        <a:rPr lang="it-IT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1.2.7: </a:t>
                      </a:r>
                      <a:r>
                        <a:rPr lang="en-US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RADIONET The Digital network of Radio-Oncology centers (</a:t>
                      </a:r>
                      <a:r>
                        <a:rPr lang="en-US" sz="1400" kern="12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Filippi</a:t>
                      </a:r>
                      <a:r>
                        <a:rPr lang="en-US" sz="1400" kern="12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it-IT" sz="1400" kern="12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Tutti i Task Leader (o loro delegati)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10:15-10:45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Presentazioni principali:</a:t>
                      </a:r>
                      <a:r>
                        <a:rPr lang="it-IT" sz="16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60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Infrastruttura informatica WP1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ICT</a:t>
                      </a:r>
                      <a:r>
                        <a:rPr lang="it-IT" sz="1800" baseline="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baseline="0" dirty="0" err="1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Unimi</a:t>
                      </a:r>
                      <a:r>
                        <a:rPr lang="it-IT" sz="1800" baseline="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it-IT" sz="180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eam</a:t>
                      </a:r>
                      <a:r>
                        <a:rPr lang="it-IT" sz="1800" baseline="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(task 1.</a:t>
                      </a:r>
                      <a:r>
                        <a:rPr lang="it-IT" sz="180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it-IT" sz="1800" dirty="0" err="1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Anisetti</a:t>
                      </a:r>
                      <a:r>
                        <a:rPr lang="it-IT" sz="180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it-IT" sz="1800" baseline="0" dirty="0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kern="1200" dirty="0" err="1">
                          <a:solidFill>
                            <a:srgbClr val="22222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Almaviva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dirty="0"/>
                        <a:t>10:45-11:00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Recap</a:t>
                      </a:r>
                      <a:endParaRPr lang="it-IT" sz="16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Tutti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32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MUSA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4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REMINDER</a:t>
            </a:r>
            <a:r>
              <a:rPr lang="it-IT" dirty="0"/>
              <a:t> Proroga progetto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8034" y="2510287"/>
            <a:ext cx="1101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31 dicembre 2025</a:t>
            </a:r>
            <a:r>
              <a:rPr lang="it-IT" sz="3200" dirty="0"/>
              <a:t>: terminano le attività scientifiche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/>
              <a:t>Quindi assegni possono essere estesi fino a dicembre 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28 febbraio 2026</a:t>
            </a:r>
            <a:r>
              <a:rPr lang="it-IT" sz="3200" dirty="0"/>
              <a:t>: fine rendicontazione del progetto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701" y="4010971"/>
            <a:ext cx="7284338" cy="66484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85468" y="4675812"/>
            <a:ext cx="11906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M8 </a:t>
            </a:r>
            <a:r>
              <a:rPr lang="en-US" dirty="0"/>
              <a:t>R&amp;I </a:t>
            </a:r>
            <a:r>
              <a:rPr lang="en-US" dirty="0" err="1"/>
              <a:t>programme</a:t>
            </a:r>
            <a:r>
              <a:rPr lang="en-US" dirty="0"/>
              <a:t> - Test &amp; Implementation Phase 2: R&amp;I activities (phase2) including development and testing of innovative technical solutions and models; creation and/or usage of digital/</a:t>
            </a:r>
            <a:r>
              <a:rPr lang="en-US" dirty="0" err="1"/>
              <a:t>phygital</a:t>
            </a:r>
            <a:r>
              <a:rPr lang="en-US" dirty="0"/>
              <a:t> platforms; tools development; data management; analysis, modelling and simulations.</a:t>
            </a:r>
          </a:p>
          <a:p>
            <a:r>
              <a:rPr lang="en-US" b="1" dirty="0">
                <a:solidFill>
                  <a:srgbClr val="FF0000"/>
                </a:solidFill>
              </a:rPr>
              <a:t>M11</a:t>
            </a:r>
            <a:r>
              <a:rPr lang="en-US" dirty="0"/>
              <a:t> Dissemination Events and networking (Year 2): Dissemination events, workshops, conferences, seminars, public engagement initiatives, installations. Planning and realization of the events, including co-creation and participatory approaches. Publications. Qualitative and quantitative assessment of the dissemination activities. 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8298426" y="1335635"/>
            <a:ext cx="3215148" cy="126008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Già comunicato nella precedente plenaria</a:t>
            </a:r>
          </a:p>
        </p:txBody>
      </p:sp>
    </p:spTree>
    <p:extLst>
      <p:ext uri="{BB962C8B-B14F-4D97-AF65-F5344CB8AC3E}">
        <p14:creationId xmlns:p14="http://schemas.microsoft.com/office/powerpoint/2010/main" val="8628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MUSA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5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REMINDER</a:t>
            </a:r>
            <a:r>
              <a:rPr lang="it-IT" dirty="0"/>
              <a:t> Proroga progetto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8034" y="2510287"/>
            <a:ext cx="1101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Fino al 31 dicembre 2025</a:t>
            </a:r>
            <a:r>
              <a:rPr lang="it-IT" sz="3200" dirty="0"/>
              <a:t>: continuare a mettere ACK a progetto MUSA nei </a:t>
            </a:r>
            <a:r>
              <a:rPr lang="it-IT" sz="3200" dirty="0" err="1"/>
              <a:t>paper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I </a:t>
            </a:r>
            <a:r>
              <a:rPr lang="it-IT" sz="3200" dirty="0" err="1"/>
              <a:t>paper</a:t>
            </a:r>
            <a:r>
              <a:rPr lang="it-IT" sz="3200" dirty="0"/>
              <a:t> sono i nostri principali </a:t>
            </a:r>
            <a:r>
              <a:rPr lang="it-IT" sz="3200" b="1" dirty="0" err="1">
                <a:solidFill>
                  <a:srgbClr val="FF0000"/>
                </a:solidFill>
              </a:rPr>
              <a:t>deliverable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9679" y="3959994"/>
            <a:ext cx="11869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MUSA - </a:t>
            </a:r>
            <a:r>
              <a:rPr lang="it-IT" b="1" dirty="0" err="1"/>
              <a:t>Multilayered</a:t>
            </a:r>
            <a:r>
              <a:rPr lang="it-IT" b="1" dirty="0"/>
              <a:t> Urban </a:t>
            </a:r>
            <a:r>
              <a:rPr lang="it-IT" b="1" dirty="0" err="1"/>
              <a:t>Sustainability</a:t>
            </a:r>
            <a:r>
              <a:rPr lang="it-IT" b="1" dirty="0"/>
              <a:t> Action</a:t>
            </a:r>
          </a:p>
          <a:p>
            <a:r>
              <a:rPr lang="it-IT" b="1" dirty="0"/>
              <a:t>Codice Progetto ECS 00000037</a:t>
            </a:r>
          </a:p>
          <a:p>
            <a:r>
              <a:rPr lang="it-IT" dirty="0"/>
              <a:t>Progetto / evento / iniziativa […] realizzato/a all’interno del progetto MUSA – </a:t>
            </a:r>
            <a:r>
              <a:rPr lang="it-IT" dirty="0" err="1"/>
              <a:t>Multilayered</a:t>
            </a:r>
            <a:r>
              <a:rPr lang="it-IT" dirty="0"/>
              <a:t> Urban </a:t>
            </a:r>
            <a:r>
              <a:rPr lang="it-IT" dirty="0" err="1"/>
              <a:t>Sustainability</a:t>
            </a:r>
            <a:r>
              <a:rPr lang="it-IT" dirty="0"/>
              <a:t> Action, finanziato dall’Unione Europea – </a:t>
            </a:r>
            <a:r>
              <a:rPr lang="it-IT" dirty="0" err="1"/>
              <a:t>NextGenerationE</a:t>
            </a:r>
            <a:r>
              <a:rPr lang="it-IT" dirty="0"/>
              <a:t>, PNRR Missione 4 Componente 2 Linea di Investimento 1.5: Creazione e rafforzamento degli “ecosistemi dell’innovazione”, costruzione di “leader territoriali di R&amp;S”</a:t>
            </a:r>
          </a:p>
          <a:p>
            <a:r>
              <a:rPr lang="it-IT" dirty="0"/>
              <a:t>   […] </a:t>
            </a:r>
            <a:r>
              <a:rPr lang="it-IT" dirty="0" err="1"/>
              <a:t>within</a:t>
            </a:r>
            <a:r>
              <a:rPr lang="it-IT" dirty="0"/>
              <a:t> the MUSA – </a:t>
            </a:r>
            <a:r>
              <a:rPr lang="it-IT" dirty="0" err="1"/>
              <a:t>Multilayered</a:t>
            </a:r>
            <a:r>
              <a:rPr lang="it-IT" dirty="0"/>
              <a:t> Urban </a:t>
            </a:r>
            <a:r>
              <a:rPr lang="it-IT" dirty="0" err="1"/>
              <a:t>Sustainability</a:t>
            </a:r>
            <a:r>
              <a:rPr lang="it-IT" dirty="0"/>
              <a:t> Action – </a:t>
            </a:r>
            <a:r>
              <a:rPr lang="it-IT" dirty="0" err="1"/>
              <a:t>project</a:t>
            </a:r>
            <a:r>
              <a:rPr lang="it-IT" dirty="0"/>
              <a:t>, </a:t>
            </a:r>
            <a:r>
              <a:rPr lang="it-IT" dirty="0" err="1"/>
              <a:t>funded</a:t>
            </a:r>
            <a:r>
              <a:rPr lang="it-IT" dirty="0"/>
              <a:t> by the </a:t>
            </a:r>
            <a:r>
              <a:rPr lang="it-IT" dirty="0" err="1"/>
              <a:t>European</a:t>
            </a:r>
            <a:r>
              <a:rPr lang="it-IT" dirty="0"/>
              <a:t> Union – </a:t>
            </a:r>
            <a:r>
              <a:rPr lang="it-IT" dirty="0" err="1"/>
              <a:t>NextGenerationEU</a:t>
            </a:r>
            <a:r>
              <a:rPr lang="it-IT" dirty="0"/>
              <a:t>, under the National </a:t>
            </a:r>
            <a:r>
              <a:rPr lang="it-IT" dirty="0" err="1"/>
              <a:t>Recovery</a:t>
            </a:r>
            <a:r>
              <a:rPr lang="it-IT" dirty="0"/>
              <a:t> and </a:t>
            </a:r>
            <a:r>
              <a:rPr lang="it-IT" dirty="0" err="1"/>
              <a:t>Resilience</a:t>
            </a:r>
            <a:r>
              <a:rPr lang="it-IT" dirty="0"/>
              <a:t> Plan (NRRP) </a:t>
            </a:r>
            <a:r>
              <a:rPr lang="it-IT" dirty="0" err="1"/>
              <a:t>Mission</a:t>
            </a:r>
            <a:r>
              <a:rPr lang="it-IT" dirty="0"/>
              <a:t> 4 Component 2 </a:t>
            </a:r>
            <a:r>
              <a:rPr lang="it-IT" dirty="0" err="1"/>
              <a:t>Investment</a:t>
            </a:r>
            <a:r>
              <a:rPr lang="it-IT" dirty="0"/>
              <a:t> Line 1.5: </a:t>
            </a:r>
            <a:r>
              <a:rPr lang="it-IT" dirty="0" err="1"/>
              <a:t>Strenghtening</a:t>
            </a:r>
            <a:r>
              <a:rPr lang="it-IT" dirty="0"/>
              <a:t> of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structures</a:t>
            </a:r>
            <a:r>
              <a:rPr lang="it-IT" dirty="0"/>
              <a:t> and </a:t>
            </a:r>
            <a:r>
              <a:rPr lang="it-IT" dirty="0" err="1"/>
              <a:t>creation</a:t>
            </a:r>
            <a:r>
              <a:rPr lang="it-IT" dirty="0"/>
              <a:t> of R&amp;D “</a:t>
            </a:r>
            <a:r>
              <a:rPr lang="it-IT" dirty="0" err="1"/>
              <a:t>innovation</a:t>
            </a:r>
            <a:r>
              <a:rPr lang="it-IT" dirty="0"/>
              <a:t> </a:t>
            </a:r>
            <a:r>
              <a:rPr lang="it-IT" dirty="0" err="1"/>
              <a:t>ecosystems</a:t>
            </a:r>
            <a:r>
              <a:rPr lang="it-IT" dirty="0"/>
              <a:t>”, set up of “</a:t>
            </a:r>
            <a:r>
              <a:rPr lang="it-IT" dirty="0" err="1"/>
              <a:t>territorial</a:t>
            </a:r>
            <a:r>
              <a:rPr lang="it-IT" dirty="0"/>
              <a:t> </a:t>
            </a:r>
            <a:r>
              <a:rPr lang="it-IT" dirty="0" err="1"/>
              <a:t>leaders</a:t>
            </a:r>
            <a:r>
              <a:rPr lang="it-IT" dirty="0"/>
              <a:t> in R&amp;D”</a:t>
            </a:r>
          </a:p>
        </p:txBody>
      </p:sp>
      <p:sp>
        <p:nvSpPr>
          <p:cNvPr id="9" name="Ovale 8"/>
          <p:cNvSpPr/>
          <p:nvPr/>
        </p:nvSpPr>
        <p:spPr>
          <a:xfrm>
            <a:off x="8298426" y="1335635"/>
            <a:ext cx="2318774" cy="8021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IMPORTANTE</a:t>
            </a:r>
          </a:p>
        </p:txBody>
      </p:sp>
    </p:spTree>
    <p:extLst>
      <p:ext uri="{BB962C8B-B14F-4D97-AF65-F5344CB8AC3E}">
        <p14:creationId xmlns:p14="http://schemas.microsoft.com/office/powerpoint/2010/main" val="200022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MUSA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6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REMINDER</a:t>
            </a:r>
            <a:r>
              <a:rPr lang="it-IT" dirty="0"/>
              <a:t> Proroga progetto</a:t>
            </a:r>
          </a:p>
        </p:txBody>
      </p:sp>
      <p:sp>
        <p:nvSpPr>
          <p:cNvPr id="9" name="Ovale 8"/>
          <p:cNvSpPr/>
          <p:nvPr/>
        </p:nvSpPr>
        <p:spPr>
          <a:xfrm>
            <a:off x="8298426" y="1335635"/>
            <a:ext cx="2318774" cy="8021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IMPORTANTE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09" y="2588413"/>
            <a:ext cx="1295581" cy="3372321"/>
          </a:xfrm>
          <a:prstGeom prst="rect">
            <a:avLst/>
          </a:prstGeom>
        </p:spPr>
      </p:pic>
      <p:sp>
        <p:nvSpPr>
          <p:cNvPr id="10" name="Freccia a destra 9"/>
          <p:cNvSpPr/>
          <p:nvPr/>
        </p:nvSpPr>
        <p:spPr>
          <a:xfrm>
            <a:off x="3976589" y="3922239"/>
            <a:ext cx="978408" cy="484632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3976589" y="5537115"/>
            <a:ext cx="978408" cy="484632"/>
          </a:xfrm>
          <a:prstGeom prst="rightArrow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210538" y="3979889"/>
            <a:ext cx="380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Report scientifico (report #7) e </a:t>
            </a:r>
            <a:r>
              <a:rPr lang="it-IT" b="1" dirty="0" err="1"/>
              <a:t>review</a:t>
            </a:r>
            <a:endParaRPr lang="it-IT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210537" y="5594765"/>
            <a:ext cx="439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Report scientifico (report #8) e </a:t>
            </a:r>
            <a:r>
              <a:rPr lang="it-IT" b="1" dirty="0" err="1"/>
              <a:t>review</a:t>
            </a:r>
            <a:r>
              <a:rPr lang="it-IT" b="1" dirty="0"/>
              <a:t> finale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107680" y="3014010"/>
            <a:ext cx="351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Nota: HUB MUSA deve confermare</a:t>
            </a:r>
          </a:p>
        </p:txBody>
      </p:sp>
      <p:sp>
        <p:nvSpPr>
          <p:cNvPr id="3" name="Parentesi graffa chiusa 2"/>
          <p:cNvSpPr/>
          <p:nvPr/>
        </p:nvSpPr>
        <p:spPr>
          <a:xfrm>
            <a:off x="3583420" y="2588413"/>
            <a:ext cx="357209" cy="165604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chiusa 14"/>
          <p:cNvSpPr/>
          <p:nvPr/>
        </p:nvSpPr>
        <p:spPr>
          <a:xfrm>
            <a:off x="3598216" y="4349220"/>
            <a:ext cx="359633" cy="1596286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WP1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7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/>
              <a:t>DA DECIDERE: date prossime plenarie e presentazioni principali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78053"/>
              </p:ext>
            </p:extLst>
          </p:nvPr>
        </p:nvGraphicFramePr>
        <p:xfrm>
          <a:off x="2385963" y="2521675"/>
          <a:ext cx="9511071" cy="1702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925">
                <a:tc>
                  <a:txBody>
                    <a:bodyPr/>
                    <a:lstStyle/>
                    <a:p>
                      <a:r>
                        <a:rPr lang="it-IT" dirty="0"/>
                        <a:t>Plenaria WP1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Presentazione principale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25">
                <a:tc>
                  <a:txBody>
                    <a:bodyPr/>
                    <a:lstStyle/>
                    <a:p>
                      <a:r>
                        <a:rPr lang="it-IT" dirty="0"/>
                        <a:t>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 decidere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 decidere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64">
                <a:tc>
                  <a:txBody>
                    <a:bodyPr/>
                    <a:lstStyle/>
                    <a:p>
                      <a:r>
                        <a:rPr lang="it-IT" dirty="0"/>
                        <a:t>Aprile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 decidere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da decidere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35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</a:t>
            </a:r>
            <a:r>
              <a:rPr lang="it-IT" dirty="0" err="1"/>
              <a:t>Spoke</a:t>
            </a:r>
            <a:r>
              <a:rPr lang="it-IT" dirty="0"/>
              <a:t>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8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Rendiconto scientifico inviato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8034" y="2510287"/>
            <a:ext cx="11012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Dicembre 2024</a:t>
            </a:r>
            <a:r>
              <a:rPr lang="it-IT" sz="3200" dirty="0"/>
              <a:t>: rendiconto scientifico </a:t>
            </a:r>
            <a:r>
              <a:rPr lang="it-IT" sz="3200" dirty="0">
                <a:solidFill>
                  <a:srgbClr val="FF0000"/>
                </a:solidFill>
              </a:rPr>
              <a:t>inviato</a:t>
            </a:r>
            <a:r>
              <a:rPr lang="it-IT" sz="3200" dirty="0"/>
              <a:t> all’HUB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HUB ha provveduto ad integrare tutti gli </a:t>
            </a:r>
            <a:r>
              <a:rPr lang="it-IT" sz="3200" dirty="0" err="1"/>
              <a:t>spoke</a:t>
            </a:r>
            <a:r>
              <a:rPr lang="it-IT" sz="3200" dirty="0"/>
              <a:t> in un unico report scientifico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Commenti positivi da parte dei revisori </a:t>
            </a:r>
          </a:p>
        </p:txBody>
      </p:sp>
    </p:spTree>
    <p:extLst>
      <p:ext uri="{BB962C8B-B14F-4D97-AF65-F5344CB8AC3E}">
        <p14:creationId xmlns:p14="http://schemas.microsoft.com/office/powerpoint/2010/main" val="285425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Attività </a:t>
            </a:r>
            <a:r>
              <a:rPr lang="it-IT" dirty="0" err="1"/>
              <a:t>Spoke</a:t>
            </a:r>
            <a:r>
              <a:rPr lang="it-IT" dirty="0"/>
              <a:t> 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z="3600" smtClean="0">
                <a:solidFill>
                  <a:schemeClr val="tx1">
                    <a:alpha val="50000"/>
                  </a:schemeClr>
                </a:solidFill>
              </a:rPr>
              <a:t>9</a:t>
            </a:fld>
            <a:endParaRPr lang="it-IT" sz="3600" dirty="0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Deliverable</a:t>
            </a:r>
            <a:r>
              <a:rPr lang="it-IT" dirty="0"/>
              <a:t> del WP1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8034" y="2510287"/>
            <a:ext cx="11012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Per il 2025 si prosegue normalmente con invio </a:t>
            </a:r>
            <a:r>
              <a:rPr lang="it-IT" sz="3200" b="1" dirty="0" err="1">
                <a:solidFill>
                  <a:srgbClr val="FF0000"/>
                </a:solidFill>
              </a:rPr>
              <a:t>deliverable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endParaRPr lang="it-IT" sz="32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3200" dirty="0"/>
              <a:t>Upload al FS oppure per mail</a:t>
            </a:r>
          </a:p>
        </p:txBody>
      </p:sp>
    </p:spTree>
    <p:extLst>
      <p:ext uri="{BB962C8B-B14F-4D97-AF65-F5344CB8AC3E}">
        <p14:creationId xmlns:p14="http://schemas.microsoft.com/office/powerpoint/2010/main" val="1217734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9347A8725AA734EBE527B76BB04587F" ma:contentTypeVersion="11" ma:contentTypeDescription="Creare un nuovo documento." ma:contentTypeScope="" ma:versionID="ebd7f7393852f568923c59e6eeeac864">
  <xsd:schema xmlns:xsd="http://www.w3.org/2001/XMLSchema" xmlns:xs="http://www.w3.org/2001/XMLSchema" xmlns:p="http://schemas.microsoft.com/office/2006/metadata/properties" xmlns:ns3="d2b3df68-07b5-4773-aba1-bd9b51ecb5e8" targetNamespace="http://schemas.microsoft.com/office/2006/metadata/properties" ma:root="true" ma:fieldsID="3edbb0ded3950d492ef0c767efa53d66" ns3:_="">
    <xsd:import namespace="d2b3df68-07b5-4773-aba1-bd9b51ecb5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3df68-07b5-4773-aba1-bd9b51ecb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9CF4B-BB58-4973-8130-55C8039EEC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b3df68-07b5-4773-aba1-bd9b51ecb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67FBC-AEAE-4EC2-BF36-9EF027E22BD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2b3df68-07b5-4773-aba1-bd9b51ecb5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1890</TotalTime>
  <Words>1071</Words>
  <Application>Microsoft Office PowerPoint</Application>
  <PresentationFormat>Widescreen</PresentationFormat>
  <Paragraphs>180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Titillium</vt:lpstr>
      <vt:lpstr>Titillium Bd</vt:lpstr>
      <vt:lpstr>Tema di Office</vt:lpstr>
      <vt:lpstr>MUSA</vt:lpstr>
      <vt:lpstr>AGENDA</vt:lpstr>
      <vt:lpstr>PowerPoint Presentation</vt:lpstr>
      <vt:lpstr>Attività MUSA</vt:lpstr>
      <vt:lpstr>Attività MUSA</vt:lpstr>
      <vt:lpstr>Attività MUSA</vt:lpstr>
      <vt:lpstr>Attività WP1</vt:lpstr>
      <vt:lpstr>Attività Spoke 2</vt:lpstr>
      <vt:lpstr>Attività Spoke 2</vt:lpstr>
      <vt:lpstr>Presentazioni e deliverable</vt:lpstr>
      <vt:lpstr>Focus anno 3</vt:lpstr>
      <vt:lpstr>Focus anno 3</vt:lpstr>
      <vt:lpstr>Attività Spoke 2</vt:lpstr>
      <vt:lpstr>Attività Spoke 2</vt:lpstr>
      <vt:lpstr>Varie ed eventuali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Lanza Luisa</dc:creator>
  <cp:lastModifiedBy>Claudio Agostino Ardagna</cp:lastModifiedBy>
  <cp:revision>267</cp:revision>
  <cp:lastPrinted>2023-05-18T15:12:49Z</cp:lastPrinted>
  <dcterms:created xsi:type="dcterms:W3CDTF">2022-10-26T09:11:02Z</dcterms:created>
  <dcterms:modified xsi:type="dcterms:W3CDTF">2025-02-12T07:59:57Z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