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330" r:id="rId5"/>
    <p:sldId id="323" r:id="rId6"/>
    <p:sldId id="331" r:id="rId7"/>
    <p:sldId id="324" r:id="rId8"/>
    <p:sldId id="337" r:id="rId9"/>
    <p:sldId id="347" r:id="rId10"/>
    <p:sldId id="333" r:id="rId11"/>
    <p:sldId id="334" r:id="rId12"/>
    <p:sldId id="335" r:id="rId13"/>
    <p:sldId id="360" r:id="rId14"/>
    <p:sldId id="361" r:id="rId15"/>
    <p:sldId id="338" r:id="rId16"/>
    <p:sldId id="336" r:id="rId17"/>
    <p:sldId id="339" r:id="rId18"/>
    <p:sldId id="358" r:id="rId19"/>
    <p:sldId id="348" r:id="rId20"/>
    <p:sldId id="359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27" r:id="rId30"/>
  </p:sldIdLst>
  <p:sldSz cx="12192000" cy="6858000"/>
  <p:notesSz cx="7315200" cy="96012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48E48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4ACA62-FEA8-44FF-8A92-BCE02AB3D630}" v="1" dt="2023-12-05T15:22:27.6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5613" autoAdjust="0"/>
  </p:normalViewPr>
  <p:slideViewPr>
    <p:cSldViewPr snapToGrid="0">
      <p:cViewPr varScale="1">
        <p:scale>
          <a:sx n="47" d="100"/>
          <a:sy n="47" d="100"/>
        </p:scale>
        <p:origin x="72" y="1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o Agostino Ardagna" userId="6afb8774-30dd-49f0-87e8-2e09591d0107" providerId="ADAL" clId="{AB4ACA62-FEA8-44FF-8A92-BCE02AB3D630}"/>
    <pc:docChg chg="undo redo custSel addSld modSld">
      <pc:chgData name="Claudio Agostino Ardagna" userId="6afb8774-30dd-49f0-87e8-2e09591d0107" providerId="ADAL" clId="{AB4ACA62-FEA8-44FF-8A92-BCE02AB3D630}" dt="2023-12-05T15:23:54.619" v="99" actId="20577"/>
      <pc:docMkLst>
        <pc:docMk/>
      </pc:docMkLst>
      <pc:sldChg chg="modSp add mod">
        <pc:chgData name="Claudio Agostino Ardagna" userId="6afb8774-30dd-49f0-87e8-2e09591d0107" providerId="ADAL" clId="{AB4ACA62-FEA8-44FF-8A92-BCE02AB3D630}" dt="2023-12-05T15:23:54.619" v="99" actId="20577"/>
        <pc:sldMkLst>
          <pc:docMk/>
          <pc:sldMk cId="3695406077" sldId="344"/>
        </pc:sldMkLst>
        <pc:spChg chg="mod">
          <ac:chgData name="Claudio Agostino Ardagna" userId="6afb8774-30dd-49f0-87e8-2e09591d0107" providerId="ADAL" clId="{AB4ACA62-FEA8-44FF-8A92-BCE02AB3D630}" dt="2023-12-05T15:22:34.520" v="26" actId="20577"/>
          <ac:spMkLst>
            <pc:docMk/>
            <pc:sldMk cId="3695406077" sldId="344"/>
            <ac:spMk id="2" creationId="{00000000-0000-0000-0000-000000000000}"/>
          </ac:spMkLst>
        </pc:spChg>
        <pc:spChg chg="mod">
          <ac:chgData name="Claudio Agostino Ardagna" userId="6afb8774-30dd-49f0-87e8-2e09591d0107" providerId="ADAL" clId="{AB4ACA62-FEA8-44FF-8A92-BCE02AB3D630}" dt="2023-12-05T15:23:54.619" v="99" actId="20577"/>
          <ac:spMkLst>
            <pc:docMk/>
            <pc:sldMk cId="3695406077" sldId="344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8AA19FA-41AE-4F2A-8228-3399FEB02D4B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D1F2187-BD6B-4CD4-8DF4-F350925E5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72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2860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xmlns="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03"/>
          <a:stretch/>
        </p:blipFill>
        <p:spPr>
          <a:xfrm>
            <a:off x="0" y="1310759"/>
            <a:ext cx="12202758" cy="5038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Nome beneficiario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106202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date</a:t>
            </a:r>
          </a:p>
        </p:txBody>
      </p:sp>
    </p:spTree>
    <p:extLst>
      <p:ext uri="{BB962C8B-B14F-4D97-AF65-F5344CB8AC3E}">
        <p14:creationId xmlns:p14="http://schemas.microsoft.com/office/powerpoint/2010/main" val="66852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D9BC9C-2F86-4F3C-86FF-092C95A6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723F1F7-0749-4694-BE63-E403BDDD5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9E3090-1E92-4CFB-9491-E0F88559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D25BC3-9F27-484C-9378-EEFF57FB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55A28A-D94D-4C1E-9701-B2E9F89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xmlns="" id="{B0E018EA-3E2C-4221-8F2D-FEADDDF2C9FC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9768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21B6E7A-AAE9-4771-A56C-9BFBA5E5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635"/>
            <a:ext cx="2628900" cy="484132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BDB7342-37F0-452E-BA73-5C35A8EB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635"/>
            <a:ext cx="7734300" cy="484132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E9D5CD-1CAE-47E9-9CA5-BEAB4799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9C3418-3EDC-4379-99CA-291BB22D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75C136-5125-40ED-9798-0847DBFB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xmlns="" id="{335E7CDD-E29C-417A-9EB6-CD2357295E23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6466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19"/>
            <a:ext cx="10515600" cy="3680343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E677E2-EEEB-4625-AFD0-BA41ADF9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FDC0B7-3FBE-491C-8FE8-55BD53B9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63BC19-E814-447A-9737-03C21E84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FBC8B6CE-46DE-458F-9FB7-666DF33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sub-title styles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897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263CD4-4668-4FC6-9FA0-9C78C434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280035-87ED-481F-BA20-EE60B019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3D36F7-444C-4BBE-9901-9D7D2895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1AD4B3F6-6C68-4448-9A54-C6BD041F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2C7E8842-6CF4-4239-978C-24793C718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0595AC86-47A3-4B03-BA39-81256C7A369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35636"/>
            <a:ext cx="5257800" cy="452541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xmlns="" id="{A34C89DB-F94E-416B-B427-5896895C74C7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03844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CBA8B0-F68D-4A0D-8A24-8F78014D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26570B-BDA4-42C4-922B-A550CE79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E526D08-C78C-4553-A117-1F0011D7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8B81DAE-08F7-4455-BD6C-BE39F64C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ED7E12-FA56-48FD-AA8A-F0F91A8E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05207B-2CAE-431E-B6E5-F19E2A9F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xmlns="" id="{98F001A2-F3A9-48F9-9076-4BED0F384D6A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22205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9DA399C-1B0C-440F-B657-67652B39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B255F85-46AF-4BA1-AF87-BD384DE9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402AF58-9572-47BE-A27E-675094BA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170A749-EDF4-4F2E-B347-33EC26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4645C435-9F3C-40A6-BA2D-BD3831F5F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sub-title styles</a:t>
            </a:r>
            <a:endParaRPr lang="it-IT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03523A13-DF16-439A-A901-D42A74C9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91548BF4-DA08-4F5A-BD58-1257B92A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xmlns="" id="{69B21D3C-ED42-40F8-9DE1-D9D7ADC643C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3409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F64FA8-0EC4-493B-8FF4-DB43442A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7EABCFE-413D-4F1C-BAAC-CBBB0BF4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74F461C-019F-49AF-A23C-B47D0FC8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EE70EE3-9A44-439E-9280-9267337E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xmlns="" id="{D2282136-A6F6-4DE9-B674-70AB2DBAADA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89087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8F67D12-C271-44F1-A874-5C28BCD3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DA6622-24D6-47F0-9FF2-EB2FC437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0351582-F7D0-499A-8765-179B26F4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xmlns="" id="{FA1DE595-D9C3-453C-B639-599CEBA2F1AF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72398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5E764F-CF80-49B6-8E4B-C193335C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BF6AB0-1695-409A-92AC-42B69DBF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3A1C334-8129-4545-8C84-46DA06B0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88F4DD-001E-4B6C-BAD4-62C2A695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1106F97-3F23-4DEE-B190-0481C297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39C5567D-41FF-426C-86BB-85B0FAD8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xmlns="" id="{F76D1A69-D327-43C4-90DC-9A69E27F3DAE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75611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F011955-3DB8-4C70-93FB-7A2C5F5D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AB0AD8-6FDF-4622-85A4-51A8E967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4D2E99-DBA0-4970-ABF3-9596AA57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ADE91F-FFB0-4E6D-8AF8-6FBDBC0D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27F36783-77AA-4762-A0D4-79CAC3874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40DBF051-2A17-4A20-A3FC-2B33FE5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xmlns="" id="{DC7008B9-D8E1-48AB-8B5F-71A812399F4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0849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838A3F9A-B0DF-455D-9D22-F973C5829AD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7" name="Immagine 21">
            <a:extLst>
              <a:ext uri="{FF2B5EF4-FFF2-40B4-BE49-F238E27FC236}">
                <a16:creationId xmlns:a16="http://schemas.microsoft.com/office/drawing/2014/main" xmlns="" id="{05C8ED0B-EDF3-4C3A-92D1-A4F9DD64EA1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Nome beneficiario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774" y="100581"/>
            <a:ext cx="824999" cy="96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3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3CCC7D-5E06-47A8-A7BC-3298CBC830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MUSA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50F7673-4CDE-4739-943F-69412A824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886887"/>
            <a:ext cx="5293360" cy="712883"/>
          </a:xfrm>
        </p:spPr>
        <p:txBody>
          <a:bodyPr/>
          <a:lstStyle/>
          <a:p>
            <a:r>
              <a:rPr lang="it-IT" b="1" dirty="0">
                <a:solidFill>
                  <a:srgbClr val="C48E48"/>
                </a:solidFill>
              </a:rPr>
              <a:t>Plenaria mensile WP1</a:t>
            </a:r>
          </a:p>
        </p:txBody>
      </p:sp>
      <p:pic>
        <p:nvPicPr>
          <p:cNvPr id="15" name="Segnaposto immagine 14">
            <a:extLst>
              <a:ext uri="{FF2B5EF4-FFF2-40B4-BE49-F238E27FC236}">
                <a16:creationId xmlns:a16="http://schemas.microsoft.com/office/drawing/2014/main" xmlns="" id="{27496875-4357-A1D6-A481-2B80F3E1B2DD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t="23331" r="29631" b="15584"/>
          <a:stretch/>
        </p:blipFill>
        <p:spPr>
          <a:xfrm>
            <a:off x="6096000" y="2127516"/>
            <a:ext cx="3795445" cy="3795447"/>
          </a:xfrm>
          <a:prstGeom prst="ellipse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F18DD676-B753-4CB8-A8F7-2BEFC134999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14400" y="4599770"/>
            <a:ext cx="3795444" cy="482600"/>
          </a:xfrm>
        </p:spPr>
        <p:txBody>
          <a:bodyPr>
            <a:normAutofit/>
          </a:bodyPr>
          <a:lstStyle/>
          <a:p>
            <a:r>
              <a:rPr lang="it-IT" sz="2000" b="1" dirty="0" smtClean="0">
                <a:solidFill>
                  <a:srgbClr val="C48E48"/>
                </a:solidFill>
              </a:rPr>
              <a:t>24 gennaio </a:t>
            </a:r>
            <a:r>
              <a:rPr lang="it-IT" sz="2000" b="1" dirty="0" smtClean="0">
                <a:solidFill>
                  <a:srgbClr val="C48E48"/>
                </a:solidFill>
              </a:rPr>
              <a:t>2024 h14</a:t>
            </a:r>
            <a:endParaRPr lang="it-IT" sz="2000" b="1" dirty="0">
              <a:solidFill>
                <a:srgbClr val="C48E48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22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Rendicontazione scientifica e relative dead-line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496619"/>
            <a:ext cx="11252200" cy="36803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/>
              <a:t>Vi chiediamo di </a:t>
            </a:r>
            <a:r>
              <a:rPr lang="it-IT" b="1" dirty="0" err="1" smtClean="0"/>
              <a:t>ripettare</a:t>
            </a:r>
            <a:r>
              <a:rPr lang="it-IT" b="1" dirty="0" smtClean="0"/>
              <a:t> le seguenti dead-line</a:t>
            </a:r>
            <a:r>
              <a:rPr lang="it-IT" b="1" dirty="0" smtClean="0"/>
              <a:t>:</a:t>
            </a:r>
            <a:endParaRPr lang="it-IT" dirty="0"/>
          </a:p>
          <a:p>
            <a:r>
              <a:rPr lang="it-IT" b="1" dirty="0" smtClean="0">
                <a:solidFill>
                  <a:srgbClr val="FF0000"/>
                </a:solidFill>
              </a:rPr>
              <a:t>Dopo questa riunione (o comunque non dopo 31 gennaio) caricate i </a:t>
            </a:r>
            <a:r>
              <a:rPr lang="it-IT" b="1" dirty="0" err="1" smtClean="0">
                <a:solidFill>
                  <a:srgbClr val="FF0000"/>
                </a:solidFill>
              </a:rPr>
              <a:t>deliverable</a:t>
            </a:r>
            <a:r>
              <a:rPr lang="it-IT" b="1" dirty="0" smtClean="0">
                <a:solidFill>
                  <a:srgbClr val="FF0000"/>
                </a:solidFill>
              </a:rPr>
              <a:t> che avete a disposizione</a:t>
            </a:r>
          </a:p>
          <a:p>
            <a:pPr lvl="1"/>
            <a:r>
              <a:rPr lang="it-IT" b="1" dirty="0"/>
              <a:t>Ci servono per gli incontri interni </a:t>
            </a:r>
            <a:r>
              <a:rPr lang="it-IT" dirty="0"/>
              <a:t>(WP LEADER, Comitato Scientifico, ecc</a:t>
            </a:r>
            <a:r>
              <a:rPr lang="it-IT" dirty="0" smtClean="0"/>
              <a:t>.)!</a:t>
            </a:r>
          </a:p>
          <a:p>
            <a:pPr lvl="1"/>
            <a:r>
              <a:rPr lang="it-IT" dirty="0" smtClean="0"/>
              <a:t>Facciamo il </a:t>
            </a:r>
            <a:r>
              <a:rPr lang="it-IT" b="1" dirty="0" err="1" smtClean="0"/>
              <a:t>recap</a:t>
            </a:r>
            <a:r>
              <a:rPr lang="it-IT" dirty="0" smtClean="0"/>
              <a:t> dei </a:t>
            </a:r>
            <a:r>
              <a:rPr lang="it-IT" dirty="0" err="1" smtClean="0"/>
              <a:t>deliverable</a:t>
            </a:r>
            <a:r>
              <a:rPr lang="it-IT" dirty="0" smtClean="0"/>
              <a:t> nella prossima sessione di </a:t>
            </a:r>
            <a:r>
              <a:rPr lang="it-IT" dirty="0" err="1" smtClean="0"/>
              <a:t>qs</a:t>
            </a:r>
            <a:r>
              <a:rPr lang="it-IT" dirty="0" smtClean="0"/>
              <a:t> presentazione</a:t>
            </a:r>
            <a:endParaRPr lang="it-IT" dirty="0"/>
          </a:p>
          <a:p>
            <a:r>
              <a:rPr lang="it-IT" dirty="0" smtClean="0"/>
              <a:t>Caricate tutti i </a:t>
            </a:r>
            <a:r>
              <a:rPr lang="it-IT" dirty="0" err="1" smtClean="0"/>
              <a:t>deliverable</a:t>
            </a:r>
            <a:r>
              <a:rPr lang="it-IT" dirty="0" smtClean="0"/>
              <a:t> per il periodo ottobre 2023 – febbraio 2024 entro </a:t>
            </a:r>
            <a:r>
              <a:rPr lang="it-IT" b="1" dirty="0" smtClean="0">
                <a:solidFill>
                  <a:srgbClr val="FF0000"/>
                </a:solidFill>
              </a:rPr>
              <a:t>10 febbraio </a:t>
            </a:r>
            <a:endParaRPr lang="it-IT" b="1" dirty="0">
              <a:solidFill>
                <a:srgbClr val="FF0000"/>
              </a:solidFill>
            </a:endParaRPr>
          </a:p>
          <a:p>
            <a:pPr lvl="1"/>
            <a:r>
              <a:rPr lang="it-IT" dirty="0" smtClean="0"/>
              <a:t>Servono per la </a:t>
            </a:r>
            <a:r>
              <a:rPr lang="it-IT" dirty="0" err="1" smtClean="0"/>
              <a:t>review</a:t>
            </a:r>
            <a:r>
              <a:rPr lang="it-IT" dirty="0" smtClean="0"/>
              <a:t>!</a:t>
            </a: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10</a:t>
            </a:fld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smtClean="0"/>
              <a:t>Dead-line di HUB MUSA per i </a:t>
            </a:r>
            <a:r>
              <a:rPr lang="it-IT" dirty="0" err="1" smtClean="0"/>
              <a:t>deliverable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241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Rendicontazione scientifica e relative dead-line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496619"/>
            <a:ext cx="11252200" cy="36803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/>
              <a:t>1 scheda per la attività svolta</a:t>
            </a:r>
          </a:p>
          <a:p>
            <a:pPr marL="0" indent="0">
              <a:buNone/>
            </a:pPr>
            <a:r>
              <a:rPr lang="it-IT" b="1" u="sng" dirty="0" smtClean="0"/>
              <a:t>1 o più </a:t>
            </a:r>
            <a:r>
              <a:rPr lang="it-IT" b="1" u="sng" dirty="0" err="1" smtClean="0"/>
              <a:t>deliverable</a:t>
            </a:r>
            <a:r>
              <a:rPr lang="it-IT" b="1" u="sng" dirty="0" smtClean="0"/>
              <a:t> </a:t>
            </a:r>
            <a:r>
              <a:rPr lang="it-IT" b="1" dirty="0" smtClean="0"/>
              <a:t>relativi all’attività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11</a:t>
            </a:fld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err="1" smtClean="0"/>
              <a:t>Claasificazione</a:t>
            </a:r>
            <a:r>
              <a:rPr lang="it-IT" dirty="0" smtClean="0"/>
              <a:t> per attività</a:t>
            </a:r>
            <a:endParaRPr lang="it-IT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099" y="3742644"/>
            <a:ext cx="1914587" cy="268749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536" y="1922929"/>
            <a:ext cx="2034637" cy="115247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4578" y="3260421"/>
            <a:ext cx="2889465" cy="128907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7671" y="4363507"/>
            <a:ext cx="2625172" cy="148354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0255" y="5373213"/>
            <a:ext cx="2174130" cy="1420198"/>
          </a:xfrm>
          <a:prstGeom prst="rect">
            <a:avLst/>
          </a:prstGeom>
        </p:spPr>
      </p:pic>
      <p:cxnSp>
        <p:nvCxnSpPr>
          <p:cNvPr id="12" name="Connettore 2 11"/>
          <p:cNvCxnSpPr/>
          <p:nvPr/>
        </p:nvCxnSpPr>
        <p:spPr>
          <a:xfrm flipV="1">
            <a:off x="3974515" y="2636783"/>
            <a:ext cx="4553432" cy="28931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endCxn id="8" idx="1"/>
          </p:cNvCxnSpPr>
          <p:nvPr/>
        </p:nvCxnSpPr>
        <p:spPr>
          <a:xfrm flipV="1">
            <a:off x="3974515" y="3904961"/>
            <a:ext cx="4550063" cy="181148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V="1">
            <a:off x="4136039" y="4858136"/>
            <a:ext cx="4838263" cy="103298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V="1">
            <a:off x="4116527" y="6025083"/>
            <a:ext cx="2898422" cy="1791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5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dirty="0" smtClean="0"/>
              <a:t>REMINDER </a:t>
            </a:r>
          </a:p>
          <a:p>
            <a:pPr marL="0" indent="0" algn="ctr">
              <a:buNone/>
            </a:pPr>
            <a:r>
              <a:rPr lang="it-IT" sz="4000" dirty="0" smtClean="0"/>
              <a:t>Prossime </a:t>
            </a:r>
            <a:r>
              <a:rPr lang="it-IT" sz="4000" dirty="0"/>
              <a:t>date:</a:t>
            </a:r>
          </a:p>
          <a:p>
            <a:pPr marL="0" indent="0" algn="ctr">
              <a:buNone/>
            </a:pPr>
            <a:r>
              <a:rPr lang="it-IT" sz="4000" dirty="0"/>
              <a:t>GM MUSA </a:t>
            </a:r>
          </a:p>
          <a:p>
            <a:pPr marL="0" indent="0" algn="ctr">
              <a:buNone/>
            </a:pPr>
            <a:r>
              <a:rPr lang="it-IT" sz="4000" dirty="0"/>
              <a:t>plenarie WP1</a:t>
            </a:r>
          </a:p>
          <a:p>
            <a:pPr marL="0" indent="0" algn="ctr">
              <a:buNone/>
            </a:pPr>
            <a:endParaRPr lang="it-IT" sz="4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12</a:t>
            </a:fld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334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Prossime date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Prossimi meeting generali di MUSA : </a:t>
            </a:r>
            <a:endParaRPr lang="it-IT" dirty="0"/>
          </a:p>
          <a:p>
            <a:r>
              <a:rPr lang="it-IT" dirty="0"/>
              <a:t>Come già previsto, i prossimi 2 meeting generali si svolgeranno in Statale (1° semestre) e in Bocconi (2° semestre del prossimo anno). </a:t>
            </a:r>
          </a:p>
          <a:p>
            <a:pPr lvl="1"/>
            <a:r>
              <a:rPr lang="it-IT" dirty="0"/>
              <a:t>Un buon momento per il meeting in </a:t>
            </a:r>
            <a:r>
              <a:rPr lang="it-IT" dirty="0" err="1"/>
              <a:t>UniMI</a:t>
            </a:r>
            <a:r>
              <a:rPr lang="it-IT" dirty="0"/>
              <a:t> potrebbe essere aprile 2024 (a rendicontazione conclusa)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13</a:t>
            </a:fld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GM</a:t>
            </a:r>
          </a:p>
        </p:txBody>
      </p:sp>
    </p:spTree>
    <p:extLst>
      <p:ext uri="{BB962C8B-B14F-4D97-AF65-F5344CB8AC3E}">
        <p14:creationId xmlns:p14="http://schemas.microsoft.com/office/powerpoint/2010/main" val="118847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Prossime date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Prossime plenarie WP1 (Task leader) : 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24 gennaio 	h 14-18</a:t>
            </a:r>
            <a:br>
              <a:rPr lang="it-IT" dirty="0"/>
            </a:br>
            <a:r>
              <a:rPr lang="it-IT" dirty="0"/>
              <a:t>21 febbraio 	h 14-18</a:t>
            </a:r>
            <a:br>
              <a:rPr lang="it-IT" dirty="0"/>
            </a:br>
            <a:r>
              <a:rPr lang="it-IT" dirty="0"/>
              <a:t>21 marzo 		h 9-13</a:t>
            </a:r>
            <a:br>
              <a:rPr lang="it-IT" dirty="0"/>
            </a:br>
            <a:r>
              <a:rPr lang="it-IT" dirty="0"/>
              <a:t>24 aprile 		h 9-13</a:t>
            </a:r>
            <a:br>
              <a:rPr lang="it-IT" dirty="0"/>
            </a:br>
            <a:r>
              <a:rPr lang="it-IT" dirty="0"/>
              <a:t>23 maggio 		h 9-13</a:t>
            </a:r>
            <a:br>
              <a:rPr lang="it-IT" dirty="0"/>
            </a:br>
            <a:r>
              <a:rPr lang="it-IT" dirty="0"/>
              <a:t>19 giugno 		h 14-18</a:t>
            </a:r>
            <a:br>
              <a:rPr lang="it-IT" dirty="0"/>
            </a:br>
            <a:r>
              <a:rPr lang="it-IT" dirty="0"/>
              <a:t>17 luglio 		h 14-18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14</a:t>
            </a:fld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Task Leader </a:t>
            </a:r>
            <a:r>
              <a:rPr lang="it-IT" dirty="0" smtClean="0"/>
              <a:t>WP1 / Plenaria WP1</a:t>
            </a:r>
            <a:endParaRPr lang="it-IT" dirty="0"/>
          </a:p>
        </p:txBody>
      </p:sp>
      <p:cxnSp>
        <p:nvCxnSpPr>
          <p:cNvPr id="7" name="Connettore 1 6"/>
          <p:cNvCxnSpPr/>
          <p:nvPr/>
        </p:nvCxnSpPr>
        <p:spPr>
          <a:xfrm flipV="1">
            <a:off x="474562" y="3819646"/>
            <a:ext cx="8403220" cy="2315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9016678" y="3473464"/>
            <a:ext cx="1265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/>
              <a:t>Review</a:t>
            </a:r>
            <a:endParaRPr lang="it-IT" sz="2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722375" y="2795561"/>
            <a:ext cx="6469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31 gennaio: caricare </a:t>
            </a:r>
            <a:r>
              <a:rPr lang="it-IT" sz="2000" b="1" dirty="0" err="1" smtClean="0">
                <a:solidFill>
                  <a:srgbClr val="FF0000"/>
                </a:solidFill>
              </a:rPr>
              <a:t>deliverable</a:t>
            </a:r>
            <a:r>
              <a:rPr lang="it-IT" sz="2000" b="1" dirty="0" smtClean="0">
                <a:solidFill>
                  <a:srgbClr val="FF0000"/>
                </a:solidFill>
              </a:rPr>
              <a:t> per incontro </a:t>
            </a:r>
            <a:r>
              <a:rPr lang="it-IT" sz="2000" b="1" dirty="0">
                <a:solidFill>
                  <a:srgbClr val="FF0000"/>
                </a:solidFill>
              </a:rPr>
              <a:t>W</a:t>
            </a:r>
            <a:r>
              <a:rPr lang="it-IT" sz="2000" b="1" dirty="0" smtClean="0">
                <a:solidFill>
                  <a:srgbClr val="FF0000"/>
                </a:solidFill>
              </a:rPr>
              <a:t>P LEADER</a:t>
            </a:r>
          </a:p>
          <a:p>
            <a:r>
              <a:rPr lang="it-IT" sz="2000" b="1" dirty="0" smtClean="0">
                <a:solidFill>
                  <a:srgbClr val="FF0000"/>
                </a:solidFill>
              </a:rPr>
              <a:t>10 </a:t>
            </a:r>
            <a:r>
              <a:rPr lang="it-IT" sz="2000" b="1" dirty="0" smtClean="0">
                <a:solidFill>
                  <a:srgbClr val="FF0000"/>
                </a:solidFill>
              </a:rPr>
              <a:t>febbraio: </a:t>
            </a:r>
            <a:r>
              <a:rPr lang="it-IT" sz="2000" b="1" dirty="0" smtClean="0">
                <a:solidFill>
                  <a:srgbClr val="FF0000"/>
                </a:solidFill>
              </a:rPr>
              <a:t>caricare tutti </a:t>
            </a:r>
            <a:r>
              <a:rPr lang="it-IT" sz="2000" b="1" dirty="0" smtClean="0">
                <a:solidFill>
                  <a:srgbClr val="FF0000"/>
                </a:solidFill>
              </a:rPr>
              <a:t>i </a:t>
            </a:r>
            <a:r>
              <a:rPr lang="it-IT" sz="2000" b="1" dirty="0" err="1" smtClean="0">
                <a:solidFill>
                  <a:srgbClr val="FF0000"/>
                </a:solidFill>
              </a:rPr>
              <a:t>Deliverable</a:t>
            </a:r>
            <a:r>
              <a:rPr lang="it-IT" sz="2000" b="1" dirty="0" smtClean="0">
                <a:solidFill>
                  <a:srgbClr val="FF0000"/>
                </a:solidFill>
              </a:rPr>
              <a:t> per </a:t>
            </a:r>
            <a:r>
              <a:rPr lang="it-IT" sz="2000" b="1" dirty="0" err="1" smtClean="0">
                <a:solidFill>
                  <a:srgbClr val="FF0000"/>
                </a:solidFill>
              </a:rPr>
              <a:t>review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endParaRPr lang="it-IT" sz="2000" b="1" dirty="0">
              <a:solidFill>
                <a:srgbClr val="FF0000"/>
              </a:solidFill>
            </a:endParaRPr>
          </a:p>
        </p:txBody>
      </p:sp>
      <p:cxnSp>
        <p:nvCxnSpPr>
          <p:cNvPr id="9" name="Connettore 1 8"/>
          <p:cNvCxnSpPr/>
          <p:nvPr/>
        </p:nvCxnSpPr>
        <p:spPr>
          <a:xfrm flipV="1">
            <a:off x="524970" y="3427234"/>
            <a:ext cx="8403220" cy="231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36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Slot </a:t>
            </a:r>
            <a:r>
              <a:rPr lang="it-IT" sz="4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aggiornamento </a:t>
            </a:r>
            <a:endParaRPr lang="it-IT" sz="4000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4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Task / </a:t>
            </a:r>
            <a:r>
              <a:rPr lang="it-IT" sz="4000" dirty="0" err="1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SottoTask</a:t>
            </a:r>
            <a:r>
              <a:rPr lang="it-IT" sz="4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it-IT" sz="4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(4-5 </a:t>
            </a:r>
            <a:r>
              <a:rPr lang="it-IT" sz="4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minuti per Task/ </a:t>
            </a:r>
            <a:r>
              <a:rPr lang="it-IT" sz="4000" dirty="0" err="1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SottoTask</a:t>
            </a:r>
            <a:endParaRPr lang="it-IT" sz="4000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Focus: </a:t>
            </a:r>
            <a:r>
              <a:rPr lang="it-IT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deliverable</a:t>
            </a:r>
            <a:r>
              <a:rPr lang="it-IT" sz="4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4000" dirty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it-IT" sz="4000" dirty="0"/>
          </a:p>
          <a:p>
            <a:pPr marL="0" indent="0" algn="ctr">
              <a:buNone/>
            </a:pPr>
            <a:endParaRPr lang="it-IT" sz="4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15</a:t>
            </a:fld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264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Rendicontazione </a:t>
            </a:r>
            <a:r>
              <a:rPr lang="it-IT" dirty="0" smtClean="0"/>
              <a:t>scientifica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err="1" smtClean="0"/>
              <a:t>Deliverable</a:t>
            </a:r>
            <a:r>
              <a:rPr lang="it-IT" b="1" dirty="0" smtClean="0"/>
              <a:t> che ci </a:t>
            </a:r>
            <a:r>
              <a:rPr lang="it-IT" b="1" dirty="0" err="1" smtClean="0"/>
              <a:t>apettiamo</a:t>
            </a:r>
            <a:r>
              <a:rPr lang="it-IT" b="1" dirty="0" smtClean="0"/>
              <a:t> per il periodo di rendicontazione scientifica </a:t>
            </a:r>
            <a:r>
              <a:rPr lang="it-IT" b="1" u="sng" dirty="0"/>
              <a:t>novembre 2023 – febbraio 2024</a:t>
            </a:r>
            <a:r>
              <a:rPr lang="it-IT" dirty="0"/>
              <a:t> </a:t>
            </a:r>
            <a:endParaRPr lang="it-IT" b="1" dirty="0" smtClean="0"/>
          </a:p>
          <a:p>
            <a:r>
              <a:rPr lang="it-IT" dirty="0" smtClean="0"/>
              <a:t>Vedi </a:t>
            </a:r>
            <a:r>
              <a:rPr lang="it-IT" dirty="0" smtClean="0">
                <a:solidFill>
                  <a:srgbClr val="FF0000"/>
                </a:solidFill>
              </a:rPr>
              <a:t>Crono-programmi</a:t>
            </a:r>
            <a:r>
              <a:rPr lang="it-IT" dirty="0" smtClean="0"/>
              <a:t> e </a:t>
            </a:r>
            <a:r>
              <a:rPr lang="it-IT" dirty="0" smtClean="0">
                <a:solidFill>
                  <a:srgbClr val="FF0000"/>
                </a:solidFill>
              </a:rPr>
              <a:t>Lista </a:t>
            </a:r>
            <a:r>
              <a:rPr lang="it-IT" dirty="0" err="1" smtClean="0">
                <a:solidFill>
                  <a:srgbClr val="FF0000"/>
                </a:solidFill>
              </a:rPr>
              <a:t>Deliverable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preparati dai TASK Leader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16</a:t>
            </a:fld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t-IT" dirty="0"/>
              <a:t>Crono-programmi - Lista </a:t>
            </a:r>
            <a:r>
              <a:rPr lang="it-IT" dirty="0" err="1"/>
              <a:t>Deliverable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037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Slot </a:t>
            </a:r>
            <a:r>
              <a:rPr lang="it-IT" dirty="0"/>
              <a:t>di </a:t>
            </a:r>
            <a:r>
              <a:rPr lang="it-IT" dirty="0" smtClean="0"/>
              <a:t>aggiornamento: Task/</a:t>
            </a:r>
            <a:r>
              <a:rPr lang="it-IT" dirty="0" err="1" smtClean="0"/>
              <a:t>SottoTask</a:t>
            </a:r>
            <a:r>
              <a:rPr lang="it-IT" dirty="0" smtClean="0"/>
              <a:t> 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71450" indent="-171450"/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Task 1.1 </a:t>
            </a:r>
            <a:r>
              <a:rPr lang="it-IT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dirty="0" smtClean="0"/>
              <a:t>infrastruttura: </a:t>
            </a:r>
            <a:r>
              <a:rPr lang="it-IT" dirty="0" err="1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Anisetti</a:t>
            </a:r>
            <a:r>
              <a:rPr lang="it-IT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smtClean="0"/>
              <a:t>sicurezza: </a:t>
            </a:r>
            <a:r>
              <a:rPr lang="it-IT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Ziccardi)</a:t>
            </a:r>
            <a:endParaRPr lang="it-IT" dirty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/>
            <a:r>
              <a:rPr lang="it-IT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Task 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it-IT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mtClean="0"/>
              <a:t>certificazione: </a:t>
            </a:r>
            <a:r>
              <a:rPr lang="it-IT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Bellandi</a:t>
            </a:r>
            <a:r>
              <a:rPr lang="it-IT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smtClean="0"/>
              <a:t>dati: </a:t>
            </a:r>
            <a:r>
              <a:rPr lang="it-IT" dirty="0" err="1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Mesiti</a:t>
            </a:r>
            <a:r>
              <a:rPr lang="it-IT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dirty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/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Pilot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1.2.1: 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impact of a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structured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big data in life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sciences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Zirulia</a:t>
            </a:r>
            <a:r>
              <a:rPr lang="en-GB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dirty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/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Pilot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1.2.2: 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Pilot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Exploiting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Genomic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 for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Drug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Design (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Norata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dirty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/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Pilot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1.2.3: Fusion of image-tabular data for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federated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diagnostic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Gianini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dirty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/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Pilot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1.2.4: 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Pilot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Digital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Active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Ingredients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Pharma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Benaglia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dirty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/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Pilot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1.2.5: 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Pilot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Structure-based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silico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target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identification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(Vistoli)</a:t>
            </a:r>
          </a:p>
          <a:p>
            <a:pPr marL="171450" indent="-171450"/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Pilot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1.2.6: Green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Radiotherapy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Jereczek</a:t>
            </a:r>
            <a:r>
              <a:rPr lang="it-IT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dirty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17</a:t>
            </a:fld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t-IT" dirty="0"/>
              <a:t>4-5 minuti per Task/ </a:t>
            </a:r>
            <a:r>
              <a:rPr lang="it-IT" dirty="0" err="1"/>
              <a:t>SottoTask</a:t>
            </a:r>
            <a:r>
              <a:rPr lang="it-IT" dirty="0"/>
              <a:t> </a:t>
            </a:r>
            <a:r>
              <a:rPr lang="it-IT" dirty="0" smtClean="0"/>
              <a:t>- Focus</a:t>
            </a:r>
            <a:r>
              <a:rPr lang="it-IT" dirty="0"/>
              <a:t>: </a:t>
            </a:r>
            <a:r>
              <a:rPr lang="it-IT" dirty="0" err="1"/>
              <a:t>deliverable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811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Rendicontazione </a:t>
            </a:r>
            <a:r>
              <a:rPr lang="it-IT" dirty="0" smtClean="0"/>
              <a:t>scientifica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 err="1" smtClean="0"/>
              <a:t>Deliverable</a:t>
            </a:r>
            <a:r>
              <a:rPr lang="it-IT" b="1" dirty="0" smtClean="0"/>
              <a:t> </a:t>
            </a:r>
            <a:r>
              <a:rPr lang="it-IT" dirty="0"/>
              <a:t>Task 1.1 (infrastruttura: Anisetti, sicurezza: Ziccardi)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18</a:t>
            </a:fld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Deliverable</a:t>
            </a:r>
            <a:r>
              <a:rPr lang="it-IT" dirty="0" smtClean="0"/>
              <a:t> </a:t>
            </a:r>
            <a:r>
              <a:rPr lang="it-IT" u="sng" dirty="0"/>
              <a:t>novembre 2023 – febbraio 2024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694" y="3010236"/>
            <a:ext cx="6302906" cy="3166726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076960" y="5130800"/>
            <a:ext cx="6593840" cy="9042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136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Rendicontazione </a:t>
            </a:r>
            <a:r>
              <a:rPr lang="it-IT" dirty="0" smtClean="0"/>
              <a:t>scientifica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 err="1" smtClean="0"/>
              <a:t>Deliverable</a:t>
            </a:r>
            <a:r>
              <a:rPr lang="it-IT" b="1" dirty="0" smtClean="0"/>
              <a:t> </a:t>
            </a:r>
            <a:r>
              <a:rPr lang="it-IT" dirty="0"/>
              <a:t>Task 1.2 (dati: Mesiti, certificazione: Bellandi)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19</a:t>
            </a:fld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Deliverable</a:t>
            </a:r>
            <a:r>
              <a:rPr lang="it-IT" dirty="0" smtClean="0"/>
              <a:t> </a:t>
            </a:r>
            <a:r>
              <a:rPr lang="it-IT" u="sng" dirty="0"/>
              <a:t>novembre 2023 – febbraio 2024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723" y="2917065"/>
            <a:ext cx="5400155" cy="337291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624723" y="4693920"/>
            <a:ext cx="5690477" cy="10058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110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AGENDA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Agenda della giornata</a:t>
            </a:r>
          </a:p>
          <a:p>
            <a:r>
              <a:rPr lang="it-IT" dirty="0"/>
              <a:t>Comunicazioni </a:t>
            </a:r>
            <a:r>
              <a:rPr lang="it-IT" dirty="0" smtClean="0"/>
              <a:t>e Prossime dead-line</a:t>
            </a:r>
          </a:p>
          <a:p>
            <a:r>
              <a:rPr lang="it-IT" dirty="0" smtClean="0"/>
              <a:t>Slot </a:t>
            </a:r>
            <a:r>
              <a:rPr lang="it-IT" dirty="0"/>
              <a:t>di aggiornamento Task/</a:t>
            </a:r>
            <a:r>
              <a:rPr lang="it-IT" dirty="0" err="1"/>
              <a:t>SottoTask</a:t>
            </a:r>
            <a:r>
              <a:rPr lang="it-IT" dirty="0"/>
              <a:t> con Aggiornamento </a:t>
            </a:r>
            <a:r>
              <a:rPr lang="it-IT" dirty="0" err="1"/>
              <a:t>deliverable</a:t>
            </a:r>
            <a:r>
              <a:rPr lang="it-IT" dirty="0"/>
              <a:t> </a:t>
            </a:r>
            <a:endParaRPr lang="it-IT" dirty="0" smtClean="0"/>
          </a:p>
          <a:p>
            <a:pPr lvl="1"/>
            <a:r>
              <a:rPr lang="it-IT" dirty="0" smtClean="0"/>
              <a:t>5 </a:t>
            </a:r>
            <a:r>
              <a:rPr lang="it-IT" dirty="0"/>
              <a:t>minuti per Task/ </a:t>
            </a:r>
            <a:r>
              <a:rPr lang="it-IT" dirty="0" err="1" smtClean="0"/>
              <a:t>SottoTask</a:t>
            </a:r>
            <a:endParaRPr lang="it-IT" dirty="0" smtClean="0"/>
          </a:p>
          <a:p>
            <a:r>
              <a:rPr lang="it-IT" dirty="0"/>
              <a:t>Presentazione principale: </a:t>
            </a:r>
            <a:r>
              <a:rPr lang="it-IT" dirty="0" err="1"/>
              <a:t>Pilot</a:t>
            </a:r>
            <a:r>
              <a:rPr lang="it-IT" dirty="0"/>
              <a:t>  1.2.3: Fusion of image-tabular data for </a:t>
            </a:r>
            <a:r>
              <a:rPr lang="it-IT" dirty="0" err="1"/>
              <a:t>federated</a:t>
            </a:r>
            <a:r>
              <a:rPr lang="it-IT" dirty="0"/>
              <a:t> </a:t>
            </a:r>
            <a:r>
              <a:rPr lang="it-IT" dirty="0" err="1"/>
              <a:t>learning</a:t>
            </a:r>
            <a:r>
              <a:rPr lang="it-IT" dirty="0"/>
              <a:t> of </a:t>
            </a:r>
            <a:r>
              <a:rPr lang="it-IT" dirty="0" err="1"/>
              <a:t>diagnostic</a:t>
            </a:r>
            <a:r>
              <a:rPr lang="it-IT" dirty="0"/>
              <a:t> </a:t>
            </a:r>
            <a:r>
              <a:rPr lang="it-IT" dirty="0" err="1"/>
              <a:t>models</a:t>
            </a:r>
            <a:r>
              <a:rPr lang="it-IT" dirty="0"/>
              <a:t> (gruppo </a:t>
            </a:r>
            <a:r>
              <a:rPr lang="en-US" dirty="0" err="1"/>
              <a:t>Gianini</a:t>
            </a:r>
            <a:r>
              <a:rPr lang="en-US" dirty="0"/>
              <a:t>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2</a:t>
            </a:fld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398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Rendicontazione </a:t>
            </a:r>
            <a:r>
              <a:rPr lang="it-IT" dirty="0" smtClean="0"/>
              <a:t>scientifica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 err="1" smtClean="0"/>
              <a:t>Deliverable</a:t>
            </a:r>
            <a:r>
              <a:rPr lang="it-IT" b="1" dirty="0" smtClean="0"/>
              <a:t> </a:t>
            </a:r>
            <a:r>
              <a:rPr lang="en-US" dirty="0"/>
              <a:t>Pilot  1.2.1: Economic impact of a structured collection of big data in life sciences (</a:t>
            </a:r>
            <a:r>
              <a:rPr lang="en-GB" dirty="0"/>
              <a:t>Zirulia)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20</a:t>
            </a:fld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Deliverable</a:t>
            </a:r>
            <a:r>
              <a:rPr lang="it-IT" dirty="0" smtClean="0"/>
              <a:t> </a:t>
            </a:r>
            <a:r>
              <a:rPr lang="it-IT" u="sng" dirty="0"/>
              <a:t>novembre 2023 – febbraio 2024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66" y="3336010"/>
            <a:ext cx="4754042" cy="2953967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974483" y="4738283"/>
            <a:ext cx="5172317" cy="90051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80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Rendicontazione </a:t>
            </a:r>
            <a:r>
              <a:rPr lang="it-IT" dirty="0" smtClean="0"/>
              <a:t>scientifica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 err="1" smtClean="0"/>
              <a:t>Deliverable</a:t>
            </a:r>
            <a:r>
              <a:rPr lang="it-IT" b="1" dirty="0" smtClean="0"/>
              <a:t> </a:t>
            </a:r>
            <a:r>
              <a:rPr lang="en-US" dirty="0"/>
              <a:t>Pilot  1.2.2: Pilot Exploiting Genomic Data for Drug Design (Norata)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21</a:t>
            </a:fld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Deliverable</a:t>
            </a:r>
            <a:r>
              <a:rPr lang="it-IT" dirty="0" smtClean="0"/>
              <a:t> </a:t>
            </a:r>
            <a:r>
              <a:rPr lang="it-IT" u="sng" dirty="0"/>
              <a:t>novembre 2023 – febbraio 2024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736" y="3279338"/>
            <a:ext cx="6548627" cy="289762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106563" y="4728149"/>
            <a:ext cx="6619800" cy="89033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454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Rendicontazione </a:t>
            </a:r>
            <a:r>
              <a:rPr lang="it-IT" dirty="0" smtClean="0"/>
              <a:t>scientifica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 err="1" smtClean="0"/>
              <a:t>Deliverable</a:t>
            </a:r>
            <a:r>
              <a:rPr lang="it-IT" b="1" dirty="0" smtClean="0"/>
              <a:t> </a:t>
            </a:r>
            <a:r>
              <a:rPr lang="en-US" dirty="0"/>
              <a:t>Pilot  1.2.3: Fusion of image-tabular data for federated learning of diagnostic models (Gianini)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22</a:t>
            </a:fld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Deliverable</a:t>
            </a:r>
            <a:r>
              <a:rPr lang="it-IT" dirty="0" smtClean="0"/>
              <a:t> </a:t>
            </a:r>
            <a:r>
              <a:rPr lang="it-IT" u="sng" dirty="0"/>
              <a:t>novembre 2023 – febbraio 2024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376" y="3271478"/>
            <a:ext cx="3708307" cy="352378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369" y="3401451"/>
            <a:ext cx="3924502" cy="290209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28558" y="3769826"/>
            <a:ext cx="1241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/>
              <a:t>Gianini</a:t>
            </a:r>
            <a:endParaRPr lang="it-IT" sz="28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0168687" y="3216785"/>
            <a:ext cx="1316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Bracco</a:t>
            </a:r>
            <a:endParaRPr lang="it-IT" sz="3200" b="1" dirty="0"/>
          </a:p>
        </p:txBody>
      </p:sp>
      <p:sp>
        <p:nvSpPr>
          <p:cNvPr id="10" name="Rettangolo 9"/>
          <p:cNvSpPr/>
          <p:nvPr/>
        </p:nvSpPr>
        <p:spPr>
          <a:xfrm>
            <a:off x="1624723" y="5821680"/>
            <a:ext cx="4207117" cy="60845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7055369" y="4729140"/>
            <a:ext cx="4008871" cy="102141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6076028" y="4225681"/>
            <a:ext cx="9641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Da rivedere insieme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13" name="Parentesi graffa chiusa 12"/>
          <p:cNvSpPr/>
          <p:nvPr/>
        </p:nvSpPr>
        <p:spPr>
          <a:xfrm>
            <a:off x="5482683" y="3698240"/>
            <a:ext cx="461879" cy="2010425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99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Rendicontazione </a:t>
            </a:r>
            <a:r>
              <a:rPr lang="it-IT" dirty="0" smtClean="0"/>
              <a:t>scientifica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 err="1" smtClean="0"/>
              <a:t>Deliverable</a:t>
            </a:r>
            <a:r>
              <a:rPr lang="it-IT" b="1" dirty="0" smtClean="0"/>
              <a:t> </a:t>
            </a:r>
            <a:r>
              <a:rPr lang="en-US" dirty="0"/>
              <a:t>Pilot  1.2.4: Pilot Digital Strategies for Active Ingredients Synthesis for Pharma (</a:t>
            </a:r>
            <a:r>
              <a:rPr lang="en-US" dirty="0" err="1"/>
              <a:t>Benaglia</a:t>
            </a:r>
            <a:r>
              <a:rPr lang="en-US" dirty="0" smtClean="0"/>
              <a:t>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23</a:t>
            </a:fld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Deliverable</a:t>
            </a:r>
            <a:r>
              <a:rPr lang="it-IT" dirty="0" smtClean="0"/>
              <a:t> </a:t>
            </a:r>
            <a:r>
              <a:rPr lang="it-IT" u="sng" dirty="0"/>
              <a:t>novembre 2023 – febbraio 2024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86" y="3367610"/>
            <a:ext cx="4992378" cy="2922367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939049" y="4701341"/>
            <a:ext cx="5248391" cy="80537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41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Rendicontazione </a:t>
            </a:r>
            <a:r>
              <a:rPr lang="it-IT" dirty="0" smtClean="0"/>
              <a:t>scientifica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 err="1" smtClean="0"/>
              <a:t>Deliverable</a:t>
            </a:r>
            <a:r>
              <a:rPr lang="it-IT" b="1" dirty="0" smtClean="0"/>
              <a:t> </a:t>
            </a:r>
            <a:r>
              <a:rPr lang="en-US" dirty="0"/>
              <a:t>Pilot  1.2.5: Pilot Structure-based in silico target identification (</a:t>
            </a:r>
            <a:r>
              <a:rPr lang="en-US" dirty="0" err="1"/>
              <a:t>Vistoli</a:t>
            </a:r>
            <a:r>
              <a:rPr lang="en-US" dirty="0" smtClean="0"/>
              <a:t>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24</a:t>
            </a:fld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Deliverable</a:t>
            </a:r>
            <a:r>
              <a:rPr lang="it-IT" dirty="0" smtClean="0"/>
              <a:t> </a:t>
            </a:r>
            <a:r>
              <a:rPr lang="it-IT" u="sng" dirty="0"/>
              <a:t>novembre 2023 – febbraio 2024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07" y="3296740"/>
            <a:ext cx="4529199" cy="3208798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928889" y="4822009"/>
            <a:ext cx="4760711" cy="82695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583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Rendicontazione </a:t>
            </a:r>
            <a:r>
              <a:rPr lang="it-IT" dirty="0" smtClean="0"/>
              <a:t>scientifica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 err="1" smtClean="0"/>
              <a:t>Deliverable</a:t>
            </a:r>
            <a:r>
              <a:rPr lang="it-IT" b="1" dirty="0" smtClean="0"/>
              <a:t> </a:t>
            </a:r>
            <a:r>
              <a:rPr lang="it-IT" dirty="0"/>
              <a:t>Pilot  1.2.6: Green Radiotherapy (</a:t>
            </a:r>
            <a:r>
              <a:rPr lang="it-IT" dirty="0" err="1"/>
              <a:t>Jereczek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25</a:t>
            </a:fld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Deliverable</a:t>
            </a:r>
            <a:r>
              <a:rPr lang="it-IT" dirty="0" smtClean="0"/>
              <a:t> </a:t>
            </a:r>
            <a:r>
              <a:rPr lang="it-IT" u="sng" dirty="0"/>
              <a:t>novembre 2023 – febbraio 2024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040" y="2887930"/>
            <a:ext cx="4438602" cy="3542207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152985" y="4740729"/>
            <a:ext cx="4719495" cy="87775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98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sz="4000" dirty="0"/>
              <a:t>END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26</a:t>
            </a:fld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141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3</a:t>
            </a:fld>
            <a:endParaRPr lang="it-IT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250693"/>
              </p:ext>
            </p:extLst>
          </p:nvPr>
        </p:nvGraphicFramePr>
        <p:xfrm>
          <a:off x="435610" y="1200020"/>
          <a:ext cx="11320780" cy="4818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8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82289"/>
                <a:gridCol w="14846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799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AGENDA Incontro WP1 – 14</a:t>
                      </a:r>
                      <a:r>
                        <a:rPr lang="it-IT" sz="1200" b="1" baseline="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dicembre</a:t>
                      </a:r>
                      <a:r>
                        <a:rPr lang="it-IT" sz="1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ore 14:00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1311">
                <a:tc>
                  <a:txBody>
                    <a:bodyPr/>
                    <a:lstStyle/>
                    <a:p>
                      <a:r>
                        <a:rPr lang="it-IT" sz="1200" b="1" dirty="0"/>
                        <a:t>Slot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/>
                        <a:t>Titolo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/>
                        <a:t>Chair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7889">
                <a:tc gridSpan="3"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INTRODUZIONE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14:00-14:30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kern="12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Introduzione</a:t>
                      </a:r>
                      <a:endParaRPr lang="it-IT" sz="1600" kern="1200" dirty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Ardagna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3785">
                <a:tc gridSpan="3"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STATO AVANZAMENTO</a:t>
                      </a:r>
                      <a:r>
                        <a:rPr lang="it-IT" sz="1200" b="1" baseline="0" dirty="0"/>
                        <a:t> LAVORI</a:t>
                      </a:r>
                      <a:endParaRPr lang="it-IT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14:30-15:30</a:t>
                      </a:r>
                      <a:endParaRPr lang="it-IT" sz="1600" kern="1200" dirty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Slot di aggiornamento Task/</a:t>
                      </a:r>
                      <a:r>
                        <a:rPr lang="it-IT" sz="1600" kern="12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SottoTask</a:t>
                      </a:r>
                      <a:r>
                        <a:rPr lang="it-IT" sz="1600" kern="1200" baseline="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6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 minuti per Task/ </a:t>
                      </a:r>
                      <a:r>
                        <a:rPr lang="it-IT" sz="1600" kern="12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SottoTask</a:t>
                      </a:r>
                      <a:r>
                        <a:rPr lang="it-IT" sz="16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): </a:t>
                      </a:r>
                    </a:p>
                    <a:p>
                      <a:r>
                        <a:rPr lang="it-IT" sz="16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aggiornamento relativo solo ai </a:t>
                      </a:r>
                      <a:r>
                        <a:rPr lang="it-IT" sz="1600" kern="12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deliverable</a:t>
                      </a:r>
                      <a:r>
                        <a:rPr lang="it-IT" sz="16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presentati in questa sessione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1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Task </a:t>
                      </a:r>
                      <a:r>
                        <a:rPr lang="it-IT" sz="1100" kern="12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(</a:t>
                      </a:r>
                      <a:r>
                        <a:rPr lang="it-IT" sz="1100" dirty="0" smtClean="0"/>
                        <a:t>infrastruttura: </a:t>
                      </a:r>
                      <a:r>
                        <a:rPr lang="it-IT" sz="1100" kern="1200" dirty="0" err="1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Anisetti</a:t>
                      </a:r>
                      <a:r>
                        <a:rPr lang="it-IT" sz="1100" kern="12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it-IT" sz="1100" dirty="0" smtClean="0"/>
                        <a:t>sicurezza: </a:t>
                      </a:r>
                      <a:r>
                        <a:rPr lang="it-IT" sz="1100" kern="12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Ziccardi)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100" kern="12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Task 1.2 (</a:t>
                      </a:r>
                      <a:r>
                        <a:rPr lang="it-IT" sz="1100" dirty="0" smtClean="0"/>
                        <a:t>dati:</a:t>
                      </a:r>
                      <a:r>
                        <a:rPr lang="it-IT" sz="1100" baseline="0" dirty="0" smtClean="0"/>
                        <a:t> </a:t>
                      </a:r>
                      <a:r>
                        <a:rPr lang="it-IT" sz="1100" kern="1200" dirty="0" err="1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Mesiti</a:t>
                      </a:r>
                      <a:r>
                        <a:rPr lang="it-IT" sz="1100" kern="12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it-IT" sz="1100" dirty="0" smtClean="0"/>
                        <a:t>certificazione: </a:t>
                      </a:r>
                      <a:r>
                        <a:rPr lang="it-IT" sz="1100" kern="1200" dirty="0" err="1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Bellandi</a:t>
                      </a:r>
                      <a:r>
                        <a:rPr lang="it-IT" sz="1100" kern="12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1100" kern="1200" dirty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100" kern="12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Pilot</a:t>
                      </a:r>
                      <a:r>
                        <a:rPr lang="it-IT" sz="11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1.2.1: </a:t>
                      </a:r>
                      <a:r>
                        <a:rPr lang="it-IT" sz="1100" kern="12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Economic</a:t>
                      </a:r>
                      <a:r>
                        <a:rPr lang="it-IT" sz="11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impact of a </a:t>
                      </a:r>
                      <a:r>
                        <a:rPr lang="it-IT" sz="1100" kern="12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structured</a:t>
                      </a:r>
                      <a:r>
                        <a:rPr lang="it-IT" sz="11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100" kern="12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collection</a:t>
                      </a:r>
                      <a:r>
                        <a:rPr lang="it-IT" sz="11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of big data in life </a:t>
                      </a:r>
                      <a:r>
                        <a:rPr lang="it-IT" sz="1100" kern="12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sciences</a:t>
                      </a:r>
                      <a:r>
                        <a:rPr lang="it-IT" sz="11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1100" kern="12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Zirulia</a:t>
                      </a:r>
                      <a:r>
                        <a:rPr lang="en-GB" sz="11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1100" kern="1200" dirty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100" kern="12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Pilot</a:t>
                      </a:r>
                      <a:r>
                        <a:rPr lang="it-IT" sz="11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1.2.2: </a:t>
                      </a:r>
                      <a:r>
                        <a:rPr lang="it-IT" sz="1100" kern="12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Pilot</a:t>
                      </a:r>
                      <a:r>
                        <a:rPr lang="it-IT" sz="11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100" kern="12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Exploiting</a:t>
                      </a:r>
                      <a:r>
                        <a:rPr lang="it-IT" sz="11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100" kern="12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Genomic</a:t>
                      </a:r>
                      <a:r>
                        <a:rPr lang="it-IT" sz="11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Data for </a:t>
                      </a:r>
                      <a:r>
                        <a:rPr lang="it-IT" sz="1100" kern="12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Drug</a:t>
                      </a:r>
                      <a:r>
                        <a:rPr lang="it-IT" sz="11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Design (</a:t>
                      </a:r>
                      <a:r>
                        <a:rPr lang="en-US" sz="1100" kern="12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Norata</a:t>
                      </a:r>
                      <a:r>
                        <a:rPr lang="en-US" sz="11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1100" kern="1200" dirty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100" kern="12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Pilot</a:t>
                      </a:r>
                      <a:r>
                        <a:rPr lang="it-IT" sz="11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1.2.3: Fusion of image-tabular data for </a:t>
                      </a:r>
                      <a:r>
                        <a:rPr lang="it-IT" sz="1100" kern="12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federated</a:t>
                      </a:r>
                      <a:r>
                        <a:rPr lang="it-IT" sz="11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100" kern="12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learning</a:t>
                      </a:r>
                      <a:r>
                        <a:rPr lang="it-IT" sz="11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it-IT" sz="1100" kern="12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diagnostic</a:t>
                      </a:r>
                      <a:r>
                        <a:rPr lang="it-IT" sz="11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100" kern="12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models</a:t>
                      </a:r>
                      <a:r>
                        <a:rPr lang="it-IT" sz="11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100" kern="12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Gianini</a:t>
                      </a:r>
                      <a:r>
                        <a:rPr lang="en-US" sz="11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1100" kern="1200" dirty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100" kern="12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Pilot</a:t>
                      </a:r>
                      <a:r>
                        <a:rPr lang="it-IT" sz="11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1.2.4: </a:t>
                      </a:r>
                      <a:r>
                        <a:rPr lang="it-IT" sz="1100" kern="12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Pilot</a:t>
                      </a:r>
                      <a:r>
                        <a:rPr lang="it-IT" sz="11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Digital </a:t>
                      </a:r>
                      <a:r>
                        <a:rPr lang="it-IT" sz="1100" kern="12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Strategies</a:t>
                      </a:r>
                      <a:r>
                        <a:rPr lang="it-IT" sz="11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for Active </a:t>
                      </a:r>
                      <a:r>
                        <a:rPr lang="it-IT" sz="1100" kern="12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Ingredients</a:t>
                      </a:r>
                      <a:r>
                        <a:rPr lang="it-IT" sz="11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100" kern="12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Synthesis</a:t>
                      </a:r>
                      <a:r>
                        <a:rPr lang="it-IT" sz="11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for </a:t>
                      </a:r>
                      <a:r>
                        <a:rPr lang="it-IT" sz="1100" kern="12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Pharma</a:t>
                      </a:r>
                      <a:r>
                        <a:rPr lang="it-IT" sz="11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100" kern="12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Benaglia</a:t>
                      </a:r>
                      <a:r>
                        <a:rPr lang="en-US" sz="11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1100" kern="1200" dirty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100" kern="12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Pilot</a:t>
                      </a:r>
                      <a:r>
                        <a:rPr lang="it-IT" sz="11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1.2.5: </a:t>
                      </a:r>
                      <a:r>
                        <a:rPr lang="it-IT" sz="1100" kern="12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Pilot</a:t>
                      </a:r>
                      <a:r>
                        <a:rPr lang="it-IT" sz="11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100" kern="12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Structure-based</a:t>
                      </a:r>
                      <a:r>
                        <a:rPr lang="it-IT" sz="11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it-IT" sz="1100" kern="12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silico</a:t>
                      </a:r>
                      <a:r>
                        <a:rPr lang="it-IT" sz="11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target </a:t>
                      </a:r>
                      <a:r>
                        <a:rPr lang="it-IT" sz="1100" kern="12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identification</a:t>
                      </a:r>
                      <a:r>
                        <a:rPr lang="it-IT" sz="11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(Vistoli)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100" kern="12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Pilot</a:t>
                      </a:r>
                      <a:r>
                        <a:rPr lang="it-IT" sz="11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1.2.6: Green </a:t>
                      </a:r>
                      <a:r>
                        <a:rPr lang="it-IT" sz="1100" kern="12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Radiotherapy</a:t>
                      </a:r>
                      <a:r>
                        <a:rPr lang="it-IT" sz="11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it-IT" sz="1100" kern="12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Jereczek</a:t>
                      </a:r>
                      <a:r>
                        <a:rPr lang="it-IT" sz="11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Tutti i Task Leader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15:30-16:00</a:t>
                      </a:r>
                      <a:endParaRPr lang="it-IT" sz="1600" kern="1200" dirty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Slot </a:t>
                      </a:r>
                      <a:r>
                        <a:rPr lang="it-IT" sz="1600" kern="12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principale</a:t>
                      </a:r>
                      <a:r>
                        <a:rPr lang="it-IT" sz="1600" kern="1200" baseline="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 p</a:t>
                      </a:r>
                      <a:r>
                        <a:rPr lang="it-IT" sz="1600" kern="12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resentazione </a:t>
                      </a:r>
                      <a:r>
                        <a:rPr lang="it-IT" sz="1600" b="1" kern="1200" dirty="0" err="1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Pilot</a:t>
                      </a:r>
                      <a:r>
                        <a:rPr lang="it-IT" sz="1600" b="1" kern="12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CDI/Bracco - </a:t>
                      </a:r>
                      <a:r>
                        <a:rPr lang="it-IT" sz="1600" b="1" kern="1200" dirty="0" err="1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Federated</a:t>
                      </a:r>
                      <a:r>
                        <a:rPr lang="it-IT" sz="1600" b="1" kern="12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Learning </a:t>
                      </a:r>
                      <a:r>
                        <a:rPr lang="it-IT" sz="1600" kern="12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(Task: Fusion of image-tabular data for </a:t>
                      </a:r>
                      <a:r>
                        <a:rPr lang="it-IT" sz="1600" kern="1200" dirty="0" err="1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federated</a:t>
                      </a:r>
                      <a:r>
                        <a:rPr lang="it-IT" sz="1600" kern="12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600" kern="1200" dirty="0" err="1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learning</a:t>
                      </a:r>
                      <a:r>
                        <a:rPr lang="it-IT" sz="1600" kern="12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it-IT" sz="1600" kern="1200" dirty="0" err="1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diagnostic</a:t>
                      </a:r>
                      <a:r>
                        <a:rPr lang="it-IT" sz="1600" kern="12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600" kern="1200" dirty="0" err="1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models</a:t>
                      </a:r>
                      <a:r>
                        <a:rPr lang="it-IT" sz="1600" kern="12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it-IT" sz="1600" kern="1200" dirty="0" err="1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PoC</a:t>
                      </a:r>
                      <a:r>
                        <a:rPr lang="it-IT" sz="1600" kern="12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1.2.3). </a:t>
                      </a:r>
                      <a:r>
                        <a:rPr lang="it-IT" sz="16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Discussione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Saman</a:t>
                      </a:r>
                      <a:r>
                        <a:rPr lang="it-IT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Fouladi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16:00 – 16:30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kern="12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Adempimenti GDPR e (futuro) AI </a:t>
                      </a:r>
                      <a:r>
                        <a:rPr lang="it-IT" sz="1600" kern="1200" dirty="0" err="1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</a:t>
                      </a:r>
                      <a:r>
                        <a:rPr lang="it-IT" sz="1600" kern="12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per dispositivi medici</a:t>
                      </a:r>
                      <a:endParaRPr lang="it-IT" sz="1600" kern="1200" dirty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Ziccardi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16:30 </a:t>
                      </a:r>
                      <a:r>
                        <a:rPr lang="it-IT" sz="1600" dirty="0"/>
                        <a:t>– 17:00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Discussione: </a:t>
                      </a:r>
                      <a:r>
                        <a:rPr lang="it-IT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Prossime</a:t>
                      </a:r>
                      <a:r>
                        <a:rPr lang="it-IT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attività</a:t>
                      </a:r>
                      <a:endParaRPr lang="it-IT" sz="1400" kern="1200" dirty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Tutti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40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dirty="0" smtClean="0"/>
              <a:t>Comunicazioni </a:t>
            </a:r>
            <a:r>
              <a:rPr lang="it-IT" sz="4000" dirty="0"/>
              <a:t>e Prossime </a:t>
            </a:r>
            <a:r>
              <a:rPr lang="it-IT" sz="4000" b="1" dirty="0" smtClean="0">
                <a:solidFill>
                  <a:srgbClr val="FF0000"/>
                </a:solidFill>
              </a:rPr>
              <a:t>dead-line</a:t>
            </a:r>
          </a:p>
          <a:p>
            <a:pPr marL="0" indent="0" algn="ctr">
              <a:buNone/>
            </a:pPr>
            <a:r>
              <a:rPr lang="it-IT" sz="4000" dirty="0" smtClean="0"/>
              <a:t>(</a:t>
            </a:r>
            <a:r>
              <a:rPr lang="it-IT" sz="4000" dirty="0" err="1" smtClean="0"/>
              <a:t>Reminder</a:t>
            </a:r>
            <a:r>
              <a:rPr lang="it-IT" sz="4000" dirty="0" smtClean="0"/>
              <a:t>)</a:t>
            </a:r>
            <a:endParaRPr lang="it-IT" sz="4000" dirty="0"/>
          </a:p>
          <a:p>
            <a:pPr marL="0" indent="0" algn="ctr">
              <a:buNone/>
            </a:pPr>
            <a:r>
              <a:rPr lang="it-IT" sz="4000" dirty="0" smtClean="0"/>
              <a:t> </a:t>
            </a:r>
            <a:endParaRPr lang="it-IT" sz="4000" dirty="0"/>
          </a:p>
          <a:p>
            <a:pPr marL="0" indent="0" algn="ctr">
              <a:buNone/>
            </a:pPr>
            <a:endParaRPr lang="it-IT" sz="4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4</a:t>
            </a:fld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256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Rendicontazione </a:t>
            </a:r>
            <a:r>
              <a:rPr lang="it-IT" dirty="0" smtClean="0"/>
              <a:t>scientifica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b="1" dirty="0" smtClean="0"/>
              <a:t>Prossima rendicontazione </a:t>
            </a:r>
            <a:r>
              <a:rPr lang="it-IT" b="1" dirty="0"/>
              <a:t>scientifica: </a:t>
            </a:r>
            <a:endParaRPr lang="it-IT" dirty="0"/>
          </a:p>
          <a:p>
            <a:r>
              <a:rPr lang="it-IT" dirty="0"/>
              <a:t>Finestra di rendicontazione: </a:t>
            </a:r>
            <a:r>
              <a:rPr lang="it-IT" dirty="0">
                <a:solidFill>
                  <a:srgbClr val="FF0000"/>
                </a:solidFill>
              </a:rPr>
              <a:t>novembre 2023 – febbraio 2024 </a:t>
            </a:r>
          </a:p>
          <a:p>
            <a:pPr marL="0" indent="0">
              <a:buNone/>
            </a:pPr>
            <a:r>
              <a:rPr lang="it-IT" b="1" dirty="0" smtClean="0"/>
              <a:t>Note sui DELIVERABLE </a:t>
            </a:r>
          </a:p>
          <a:p>
            <a:r>
              <a:rPr lang="it-IT" dirty="0" smtClean="0"/>
              <a:t>i </a:t>
            </a:r>
            <a:r>
              <a:rPr lang="it-IT" dirty="0" err="1" smtClean="0"/>
              <a:t>deliverable</a:t>
            </a:r>
            <a:r>
              <a:rPr lang="it-IT" dirty="0" smtClean="0"/>
              <a:t> sono </a:t>
            </a:r>
            <a:r>
              <a:rPr lang="it-IT" dirty="0"/>
              <a:t>intesi come risultati importanti raggiunti dagli spoke e/o la documentazione relativa ai risultati stessi. </a:t>
            </a:r>
          </a:p>
          <a:p>
            <a:r>
              <a:rPr lang="it-IT" dirty="0"/>
              <a:t>Tutti i file caricati nelle cartelle del drive condiviso sono automaticamente visibili da tutti gli spoke, e dai revisori scientifici. </a:t>
            </a:r>
            <a:endParaRPr lang="it-IT" dirty="0" smtClean="0"/>
          </a:p>
          <a:p>
            <a:pPr lvl="1"/>
            <a:r>
              <a:rPr lang="it-IT" dirty="0" smtClean="0"/>
              <a:t>Questo </a:t>
            </a:r>
            <a:r>
              <a:rPr lang="it-IT" dirty="0"/>
              <a:t>impone di dedicare </a:t>
            </a:r>
            <a:r>
              <a:rPr lang="it-IT" b="1" dirty="0"/>
              <a:t>attenzione alla forma in cui i deliverable sono presentati </a:t>
            </a:r>
            <a:r>
              <a:rPr lang="it-IT" dirty="0"/>
              <a:t>(ie crediti corretti a MUSA, logo, titolo esplicativo, minimo inquadramento nelle attività di spoke…) e alla qualità scientifica e autoconsistenza dei deliverable stessi. </a:t>
            </a:r>
            <a:endParaRPr lang="it-IT" dirty="0" smtClean="0"/>
          </a:p>
          <a:p>
            <a:pPr lvl="1"/>
            <a:r>
              <a:rPr lang="it-IT" dirty="0" smtClean="0">
                <a:solidFill>
                  <a:srgbClr val="FF0000"/>
                </a:solidFill>
              </a:rPr>
              <a:t>Esempio: </a:t>
            </a:r>
            <a:r>
              <a:rPr lang="it-IT" dirty="0" err="1" smtClean="0">
                <a:solidFill>
                  <a:srgbClr val="FF0000"/>
                </a:solidFill>
              </a:rPr>
              <a:t>paper</a:t>
            </a:r>
            <a:r>
              <a:rPr lang="it-IT" dirty="0" smtClean="0">
                <a:solidFill>
                  <a:srgbClr val="FF0000"/>
                </a:solidFill>
              </a:rPr>
              <a:t> devono avere </a:t>
            </a:r>
            <a:r>
              <a:rPr lang="it-IT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</a:t>
            </a:r>
            <a:r>
              <a:rPr lang="it-IT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it-IT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MUSA </a:t>
            </a:r>
            <a:r>
              <a:rPr lang="it-IT" dirty="0" smtClean="0">
                <a:solidFill>
                  <a:srgbClr val="FF0000"/>
                </a:solidFill>
              </a:rPr>
              <a:t>e </a:t>
            </a:r>
            <a:r>
              <a:rPr lang="it-IT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 di pubblicazione </a:t>
            </a:r>
            <a:r>
              <a:rPr lang="it-IT" b="1" dirty="0" smtClean="0">
                <a:solidFill>
                  <a:srgbClr val="FF0000"/>
                </a:solidFill>
              </a:rPr>
              <a:t>(a maggior ragione se vogliamo inserirli nella lista ristretta per i revisori. Vedi slide seguente)</a:t>
            </a:r>
            <a:endParaRPr lang="it-IT" b="1" dirty="0" smtClean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5</a:t>
            </a:fld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smtClean="0"/>
              <a:t>Alcuni chiarimenti da HUB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103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Rendicontazione </a:t>
            </a:r>
            <a:r>
              <a:rPr lang="it-IT" dirty="0" smtClean="0"/>
              <a:t>scientifica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dirty="0" smtClean="0"/>
              <a:t>Selezione </a:t>
            </a:r>
            <a:r>
              <a:rPr lang="it-IT" b="1" dirty="0"/>
              <a:t>dei deliverable </a:t>
            </a:r>
            <a:endParaRPr lang="it-IT" dirty="0"/>
          </a:p>
          <a:p>
            <a:r>
              <a:rPr lang="it-IT" dirty="0"/>
              <a:t>Tra tutti i file caricati in cartella, per ogni finestra di rendicontazione, i capi-spoke selezionano una </a:t>
            </a:r>
            <a:r>
              <a:rPr lang="it-IT" dirty="0">
                <a:solidFill>
                  <a:srgbClr val="FF0000"/>
                </a:solidFill>
              </a:rPr>
              <a:t>lista ristretta </a:t>
            </a:r>
            <a:r>
              <a:rPr lang="it-IT" dirty="0"/>
              <a:t>di </a:t>
            </a:r>
            <a:r>
              <a:rPr lang="it-IT" b="1" dirty="0"/>
              <a:t>4-5 elementi più rappresentativi o indicativi</a:t>
            </a:r>
            <a:r>
              <a:rPr lang="it-IT" dirty="0"/>
              <a:t>, da proporre all’attenzione dei revisori. Pur avendo accesso a tutti i file, i revisori stessi ci hanno chiesto di aiutarli, attraverso questa selezione, a identificare i deliverable da ispezionare con priorità, all’interno di ciascun periodo di rendicontazione. </a:t>
            </a:r>
          </a:p>
          <a:p>
            <a:r>
              <a:rPr lang="it-IT" dirty="0"/>
              <a:t>La </a:t>
            </a:r>
            <a:r>
              <a:rPr lang="it-IT" dirty="0">
                <a:solidFill>
                  <a:srgbClr val="FF0000"/>
                </a:solidFill>
              </a:rPr>
              <a:t>selezione viene tipicamente fatta dai capi-spoke </a:t>
            </a:r>
            <a:r>
              <a:rPr lang="it-IT" dirty="0"/>
              <a:t>attraverso la compilazione di un file excel che indica il nome dei file selezionati, e una brevissima descrizione di ciascuno di essi. </a:t>
            </a: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6</a:t>
            </a:fld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smtClean="0"/>
              <a:t>Alcuni chiarimenti da HUB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261987" y="2152771"/>
            <a:ext cx="3070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Ad esempio i </a:t>
            </a:r>
            <a:r>
              <a:rPr lang="it-IT" sz="2400" b="1" dirty="0" err="1" smtClean="0">
                <a:solidFill>
                  <a:srgbClr val="FF0000"/>
                </a:solidFill>
              </a:rPr>
              <a:t>paper</a:t>
            </a:r>
            <a:r>
              <a:rPr lang="it-IT" sz="2400" b="1" dirty="0" smtClean="0">
                <a:solidFill>
                  <a:srgbClr val="FF0000"/>
                </a:solidFill>
              </a:rPr>
              <a:t> (*)</a:t>
            </a:r>
            <a:endParaRPr lang="it-IT" sz="2400" b="1" dirty="0">
              <a:solidFill>
                <a:srgbClr val="FF0000"/>
              </a:solidFill>
            </a:endParaRPr>
          </a:p>
        </p:txBody>
      </p:sp>
      <p:cxnSp>
        <p:nvCxnSpPr>
          <p:cNvPr id="8" name="Connettore 2 7"/>
          <p:cNvCxnSpPr/>
          <p:nvPr/>
        </p:nvCxnSpPr>
        <p:spPr>
          <a:xfrm flipV="1">
            <a:off x="7030065" y="2435031"/>
            <a:ext cx="2231922" cy="7702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6096" y="5917174"/>
            <a:ext cx="11974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(*) i </a:t>
            </a:r>
            <a:r>
              <a:rPr lang="it-IT" sz="2400" b="1" dirty="0" err="1" smtClean="0">
                <a:solidFill>
                  <a:srgbClr val="FF0000"/>
                </a:solidFill>
              </a:rPr>
              <a:t>paper</a:t>
            </a:r>
            <a:r>
              <a:rPr lang="it-IT" sz="2400" b="1" dirty="0" smtClean="0">
                <a:solidFill>
                  <a:srgbClr val="FF0000"/>
                </a:solidFill>
              </a:rPr>
              <a:t> devono avere ACK a MUSA e DOI =&gt; vi contatteremo per il </a:t>
            </a:r>
            <a:r>
              <a:rPr lang="it-IT" sz="2400" b="1" dirty="0" err="1" smtClean="0">
                <a:solidFill>
                  <a:srgbClr val="FF0000"/>
                </a:solidFill>
              </a:rPr>
              <a:t>recap</a:t>
            </a:r>
            <a:r>
              <a:rPr lang="it-IT" sz="2400" b="1" dirty="0" smtClean="0">
                <a:solidFill>
                  <a:srgbClr val="FF0000"/>
                </a:solidFill>
              </a:rPr>
              <a:t> dei </a:t>
            </a:r>
            <a:r>
              <a:rPr lang="it-IT" sz="2400" b="1" dirty="0" err="1" smtClean="0">
                <a:solidFill>
                  <a:srgbClr val="FF0000"/>
                </a:solidFill>
              </a:rPr>
              <a:t>paper</a:t>
            </a:r>
            <a:r>
              <a:rPr lang="it-IT" sz="2400" b="1" dirty="0" smtClean="0">
                <a:solidFill>
                  <a:srgbClr val="FF0000"/>
                </a:solidFill>
              </a:rPr>
              <a:t> di WP1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5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Rendicontazione scientifica e relative dead-line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496619"/>
            <a:ext cx="11284974" cy="36803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/>
              <a:t>Prossima rendicontazione scientifica: </a:t>
            </a:r>
            <a:endParaRPr lang="it-IT" dirty="0"/>
          </a:p>
          <a:p>
            <a:r>
              <a:rPr lang="it-IT" dirty="0"/>
              <a:t>Prossima finestra di rendicontazione: </a:t>
            </a:r>
            <a:r>
              <a:rPr lang="it-IT" b="1" u="sng" dirty="0"/>
              <a:t>novembre 2023 – febbraio 2024</a:t>
            </a:r>
            <a:r>
              <a:rPr lang="it-IT" dirty="0"/>
              <a:t>  (Nota: febbraio 2024: chiusura delle prossime milestone) </a:t>
            </a:r>
          </a:p>
          <a:p>
            <a:pPr lvl="1"/>
            <a:r>
              <a:rPr lang="it-IT" dirty="0"/>
              <a:t>Scadenza per la consegna del prossimo report (</a:t>
            </a:r>
            <a:r>
              <a:rPr lang="it-IT" b="1" dirty="0"/>
              <a:t>Report4</a:t>
            </a:r>
            <a:r>
              <a:rPr lang="it-IT" dirty="0"/>
              <a:t>) al MUR: 7.3.24 </a:t>
            </a:r>
          </a:p>
          <a:p>
            <a:pPr lvl="1"/>
            <a:r>
              <a:rPr lang="it-IT" dirty="0"/>
              <a:t>Prossimo </a:t>
            </a:r>
            <a:r>
              <a:rPr lang="it-IT" b="1" dirty="0">
                <a:solidFill>
                  <a:srgbClr val="FF0000"/>
                </a:solidFill>
              </a:rPr>
              <a:t>incontro coi revisori</a:t>
            </a:r>
            <a:r>
              <a:rPr lang="it-IT" dirty="0"/>
              <a:t>: presumibilmente </a:t>
            </a:r>
            <a:r>
              <a:rPr lang="it-IT" dirty="0" smtClean="0"/>
              <a:t>a </a:t>
            </a:r>
            <a:r>
              <a:rPr lang="it-IT" b="1" dirty="0"/>
              <a:t>metà marzo </a:t>
            </a:r>
            <a:endParaRPr lang="it-IT" dirty="0" smtClean="0"/>
          </a:p>
          <a:p>
            <a:r>
              <a:rPr lang="it-IT" b="1" dirty="0" smtClean="0">
                <a:solidFill>
                  <a:srgbClr val="FF0000"/>
                </a:solidFill>
              </a:rPr>
              <a:t>Lista ristretta </a:t>
            </a:r>
            <a:r>
              <a:rPr lang="it-IT" dirty="0" smtClean="0"/>
              <a:t>dei </a:t>
            </a:r>
            <a:r>
              <a:rPr lang="it-IT" dirty="0" err="1" smtClean="0"/>
              <a:t>deliverable</a:t>
            </a:r>
            <a:r>
              <a:rPr lang="it-IT" dirty="0" smtClean="0"/>
              <a:t>: tipicamente </a:t>
            </a:r>
            <a:r>
              <a:rPr lang="it-IT" b="1" dirty="0" err="1" smtClean="0">
                <a:solidFill>
                  <a:srgbClr val="FF0000"/>
                </a:solidFill>
              </a:rPr>
              <a:t>paper</a:t>
            </a:r>
            <a:r>
              <a:rPr lang="it-IT" b="1" dirty="0" smtClean="0">
                <a:solidFill>
                  <a:srgbClr val="FF0000"/>
                </a:solidFill>
              </a:rPr>
              <a:t> (</a:t>
            </a:r>
            <a:r>
              <a:rPr lang="it-IT" b="1" dirty="0" err="1" smtClean="0">
                <a:solidFill>
                  <a:srgbClr val="FF0000"/>
                </a:solidFill>
              </a:rPr>
              <a:t>ack</a:t>
            </a:r>
            <a:r>
              <a:rPr lang="it-IT" b="1" dirty="0" smtClean="0">
                <a:solidFill>
                  <a:srgbClr val="FF0000"/>
                </a:solidFill>
              </a:rPr>
              <a:t>, DOI) </a:t>
            </a:r>
            <a:r>
              <a:rPr lang="it-IT" dirty="0" smtClean="0"/>
              <a:t>e </a:t>
            </a:r>
            <a:r>
              <a:rPr lang="it-IT" dirty="0" err="1" smtClean="0"/>
              <a:t>deliverable</a:t>
            </a:r>
            <a:r>
              <a:rPr lang="it-IT" dirty="0" smtClean="0"/>
              <a:t> che dimostrano </a:t>
            </a:r>
            <a:r>
              <a:rPr lang="it-IT" b="1" dirty="0" smtClean="0">
                <a:solidFill>
                  <a:srgbClr val="FF0000"/>
                </a:solidFill>
              </a:rPr>
              <a:t>raggiungimento obiettivi (target, </a:t>
            </a:r>
            <a:r>
              <a:rPr lang="it-IT" b="1" dirty="0" err="1" smtClean="0">
                <a:solidFill>
                  <a:srgbClr val="FF0000"/>
                </a:solidFill>
              </a:rPr>
              <a:t>milestone</a:t>
            </a:r>
            <a:r>
              <a:rPr lang="it-IT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Caricamento </a:t>
            </a:r>
            <a:r>
              <a:rPr lang="it-IT" b="1" dirty="0" err="1" smtClean="0">
                <a:solidFill>
                  <a:srgbClr val="FF0000"/>
                </a:solidFill>
              </a:rPr>
              <a:t>deliverable</a:t>
            </a:r>
            <a:r>
              <a:rPr lang="it-IT" b="1" dirty="0" smtClean="0">
                <a:solidFill>
                  <a:srgbClr val="FF0000"/>
                </a:solidFill>
              </a:rPr>
              <a:t>! (per incontro WP leader e per </a:t>
            </a:r>
            <a:r>
              <a:rPr lang="it-IT" b="1" dirty="0" err="1" smtClean="0">
                <a:solidFill>
                  <a:srgbClr val="FF0000"/>
                </a:solidFill>
              </a:rPr>
              <a:t>review</a:t>
            </a:r>
            <a:r>
              <a:rPr lang="it-IT" b="1" dirty="0" smtClean="0">
                <a:solidFill>
                  <a:srgbClr val="FF0000"/>
                </a:solidFill>
              </a:rPr>
              <a:t>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7</a:t>
            </a:fld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07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Rendicontazione scientifica e relative dead-line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Formato differente della </a:t>
            </a:r>
            <a:r>
              <a:rPr lang="it-IT" b="1" dirty="0" err="1"/>
              <a:t>review</a:t>
            </a:r>
            <a:r>
              <a:rPr lang="it-IT" b="1" dirty="0"/>
              <a:t>: </a:t>
            </a:r>
            <a:endParaRPr lang="it-IT" dirty="0"/>
          </a:p>
          <a:p>
            <a:r>
              <a:rPr lang="it-IT" dirty="0"/>
              <a:t>Richiesta da parte dei revisori di utilizzare un format differente per il prossimo incontro, prevedendo presentazioni brevi (ordine di 3-5 minuti ciascuno) da parte di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giovani ricercatori / dottorandi </a:t>
            </a:r>
            <a:r>
              <a:rPr lang="it-IT" dirty="0"/>
              <a:t>(uno/a per </a:t>
            </a:r>
            <a:r>
              <a:rPr lang="it-IT" dirty="0" err="1"/>
              <a:t>spoke</a:t>
            </a:r>
            <a:r>
              <a:rPr lang="it-IT" dirty="0"/>
              <a:t>, da verificare) </a:t>
            </a:r>
          </a:p>
          <a:p>
            <a:pPr lvl="1"/>
            <a:r>
              <a:rPr lang="it-IT" dirty="0"/>
              <a:t>i.e. un formato simile a quello che abbiamo impiegato nell’ultimo General Meeting di MUSA del 3 novembre 2023 a POLIMI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8</a:t>
            </a:fld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940" y="4063726"/>
            <a:ext cx="393720" cy="54612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555" y="4722869"/>
            <a:ext cx="292115" cy="60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Rendicontazione scientifica e relative dead-line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496619"/>
            <a:ext cx="6376639" cy="36803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/>
              <a:t>Attenzione alla dead-line:</a:t>
            </a:r>
            <a:endParaRPr lang="it-IT" dirty="0"/>
          </a:p>
          <a:p>
            <a:r>
              <a:rPr lang="it-IT" b="1" dirty="0" smtClean="0">
                <a:solidFill>
                  <a:srgbClr val="FF0000"/>
                </a:solidFill>
              </a:rPr>
              <a:t>Abbiamo sia scadenze con HUB MUSA (Bicocca) sia scadenze interne (incontro WP LEADER)</a:t>
            </a: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9</a:t>
            </a:fld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smtClean="0"/>
              <a:t>Dead-line di HUB MUSA per i </a:t>
            </a:r>
            <a:r>
              <a:rPr lang="it-IT" dirty="0" err="1" smtClean="0"/>
              <a:t>deliverable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2162204"/>
            <a:ext cx="4686541" cy="19432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4514826"/>
            <a:ext cx="4286470" cy="1727289"/>
          </a:xfrm>
          <a:prstGeom prst="rect">
            <a:avLst/>
          </a:prstGeom>
        </p:spPr>
      </p:pic>
      <p:sp>
        <p:nvSpPr>
          <p:cNvPr id="8" name="Ovale 7"/>
          <p:cNvSpPr/>
          <p:nvPr/>
        </p:nvSpPr>
        <p:spPr>
          <a:xfrm>
            <a:off x="11353799" y="2398108"/>
            <a:ext cx="400271" cy="46182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10190355" y="5868373"/>
            <a:ext cx="1163444" cy="37374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7934096" y="3266427"/>
            <a:ext cx="1163444" cy="37374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46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UR_SoggAttuatori.potx" id="{9805767C-2E52-4DE8-B760-2E02FDAAF4CD}" vid="{686DB170-6579-47D4-A971-0F75D53EEB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9347A8725AA734EBE527B76BB04587F" ma:contentTypeVersion="11" ma:contentTypeDescription="Creare un nuovo documento." ma:contentTypeScope="" ma:versionID="ebd7f7393852f568923c59e6eeeac864">
  <xsd:schema xmlns:xsd="http://www.w3.org/2001/XMLSchema" xmlns:xs="http://www.w3.org/2001/XMLSchema" xmlns:p="http://schemas.microsoft.com/office/2006/metadata/properties" xmlns:ns3="d2b3df68-07b5-4773-aba1-bd9b51ecb5e8" targetNamespace="http://schemas.microsoft.com/office/2006/metadata/properties" ma:root="true" ma:fieldsID="3edbb0ded3950d492ef0c767efa53d66" ns3:_="">
    <xsd:import namespace="d2b3df68-07b5-4773-aba1-bd9b51ecb5e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3df68-07b5-4773-aba1-bd9b51ecb5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69CF4B-BB58-4973-8130-55C8039EEC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b3df68-07b5-4773-aba1-bd9b51ecb5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BE24F4-7EB1-434B-8205-B2D5D65848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467FBC-AEAE-4EC2-BF36-9EF027E22BDD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2b3df68-07b5-4773-aba1-bd9b51ecb5e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MUR_SoggAttuatori</Template>
  <TotalTime>620</TotalTime>
  <Words>1036</Words>
  <Application>Microsoft Office PowerPoint</Application>
  <PresentationFormat>Widescreen</PresentationFormat>
  <Paragraphs>174</Paragraphs>
  <Slides>26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2" baseType="lpstr">
      <vt:lpstr>Titillium</vt:lpstr>
      <vt:lpstr>Titillium Bd</vt:lpstr>
      <vt:lpstr>Arial</vt:lpstr>
      <vt:lpstr>Calibri</vt:lpstr>
      <vt:lpstr>Times New Roman</vt:lpstr>
      <vt:lpstr>Tema di Office</vt:lpstr>
      <vt:lpstr>MUSA</vt:lpstr>
      <vt:lpstr>AGENDA</vt:lpstr>
      <vt:lpstr>Presentazione standard di PowerPoint</vt:lpstr>
      <vt:lpstr>Presentazione standard di PowerPoint</vt:lpstr>
      <vt:lpstr>Rendicontazione scientifica</vt:lpstr>
      <vt:lpstr>Rendicontazione scientifica</vt:lpstr>
      <vt:lpstr>Rendicontazione scientifica e relative dead-line</vt:lpstr>
      <vt:lpstr>Rendicontazione scientifica e relative dead-line</vt:lpstr>
      <vt:lpstr>Rendicontazione scientifica e relative dead-line</vt:lpstr>
      <vt:lpstr>Rendicontazione scientifica e relative dead-line</vt:lpstr>
      <vt:lpstr>Rendicontazione scientifica e relative dead-line</vt:lpstr>
      <vt:lpstr>Presentazione standard di PowerPoint</vt:lpstr>
      <vt:lpstr>Prossime date</vt:lpstr>
      <vt:lpstr>Prossime date</vt:lpstr>
      <vt:lpstr>Presentazione standard di PowerPoint</vt:lpstr>
      <vt:lpstr>Rendicontazione scientifica</vt:lpstr>
      <vt:lpstr>Slot di aggiornamento: Task/SottoTask  </vt:lpstr>
      <vt:lpstr>Rendicontazione scientifica</vt:lpstr>
      <vt:lpstr>Rendicontazione scientifica</vt:lpstr>
      <vt:lpstr>Rendicontazione scientifica</vt:lpstr>
      <vt:lpstr>Rendicontazione scientifica</vt:lpstr>
      <vt:lpstr>Rendicontazione scientifica</vt:lpstr>
      <vt:lpstr>Rendicontazione scientifica</vt:lpstr>
      <vt:lpstr>Rendicontazione scientifica</vt:lpstr>
      <vt:lpstr>Rendicontazione scientifica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Lanza Luisa</dc:creator>
  <cp:lastModifiedBy>francesco.zavatarelli@gmail.com</cp:lastModifiedBy>
  <cp:revision>142</cp:revision>
  <cp:lastPrinted>2023-05-18T15:12:49Z</cp:lastPrinted>
  <dcterms:created xsi:type="dcterms:W3CDTF">2022-10-26T09:11:02Z</dcterms:created>
  <dcterms:modified xsi:type="dcterms:W3CDTF">2024-01-24T12:55:04Z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0x010100C9347A8725AA734EBE527B76BB04587F</vt:lpwstr>
  </property>
</Properties>
</file>